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5.jpg" ContentType="image/jpg"/>
  <Override PartName="/ppt/media/image46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64.jpg" ContentType="image/jpg"/>
  <Override PartName="/ppt/media/image65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100.jpg" ContentType="image/jpg"/>
  <Override PartName="/ppt/media/image101.jpg" ContentType="image/jpg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10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3.jpg" ContentType="image/jpg"/>
  <Override PartName="/ppt/media/image124.jpg" ContentType="image/jpg"/>
  <Override PartName="/ppt/media/image126.jpg" ContentType="image/jpg"/>
  <Override PartName="/ppt/media/image128.jpg" ContentType="image/jpg"/>
  <Override PartName="/ppt/media/image130.jpg" ContentType="image/jpg"/>
  <Override PartName="/ppt/media/image132.jpg" ContentType="image/jpg"/>
  <Override PartName="/ppt/media/image13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96"/>
  </p:notesMasterIdLst>
  <p:sldIdLst>
    <p:sldId id="257" r:id="rId5"/>
    <p:sldId id="468" r:id="rId6"/>
    <p:sldId id="284" r:id="rId7"/>
    <p:sldId id="256" r:id="rId8"/>
    <p:sldId id="260" r:id="rId9"/>
    <p:sldId id="270" r:id="rId10"/>
    <p:sldId id="266" r:id="rId11"/>
    <p:sldId id="277" r:id="rId12"/>
    <p:sldId id="473" r:id="rId13"/>
    <p:sldId id="276" r:id="rId14"/>
    <p:sldId id="268" r:id="rId15"/>
    <p:sldId id="278" r:id="rId16"/>
    <p:sldId id="274" r:id="rId17"/>
    <p:sldId id="269" r:id="rId18"/>
    <p:sldId id="258" r:id="rId19"/>
    <p:sldId id="272" r:id="rId20"/>
    <p:sldId id="265" r:id="rId21"/>
    <p:sldId id="471" r:id="rId22"/>
    <p:sldId id="474" r:id="rId23"/>
    <p:sldId id="475" r:id="rId24"/>
    <p:sldId id="476" r:id="rId25"/>
    <p:sldId id="259" r:id="rId26"/>
    <p:sldId id="477" r:id="rId27"/>
    <p:sldId id="261" r:id="rId28"/>
    <p:sldId id="262" r:id="rId29"/>
    <p:sldId id="263" r:id="rId30"/>
    <p:sldId id="264" r:id="rId31"/>
    <p:sldId id="478" r:id="rId32"/>
    <p:sldId id="479" r:id="rId33"/>
    <p:sldId id="267" r:id="rId34"/>
    <p:sldId id="480" r:id="rId35"/>
    <p:sldId id="481" r:id="rId36"/>
    <p:sldId id="482" r:id="rId37"/>
    <p:sldId id="483" r:id="rId38"/>
    <p:sldId id="484" r:id="rId39"/>
    <p:sldId id="273" r:id="rId40"/>
    <p:sldId id="485" r:id="rId41"/>
    <p:sldId id="275" r:id="rId42"/>
    <p:sldId id="486" r:id="rId43"/>
    <p:sldId id="487" r:id="rId44"/>
    <p:sldId id="488" r:id="rId45"/>
    <p:sldId id="279" r:id="rId46"/>
    <p:sldId id="280" r:id="rId47"/>
    <p:sldId id="281" r:id="rId48"/>
    <p:sldId id="282" r:id="rId49"/>
    <p:sldId id="283" r:id="rId50"/>
    <p:sldId id="489" r:id="rId51"/>
    <p:sldId id="285" r:id="rId52"/>
    <p:sldId id="286" r:id="rId53"/>
    <p:sldId id="472" r:id="rId54"/>
    <p:sldId id="490" r:id="rId55"/>
    <p:sldId id="491" r:id="rId56"/>
    <p:sldId id="492" r:id="rId57"/>
    <p:sldId id="493" r:id="rId58"/>
    <p:sldId id="494" r:id="rId59"/>
    <p:sldId id="495" r:id="rId60"/>
    <p:sldId id="496" r:id="rId61"/>
    <p:sldId id="497" r:id="rId62"/>
    <p:sldId id="498" r:id="rId63"/>
    <p:sldId id="499" r:id="rId64"/>
    <p:sldId id="500" r:id="rId65"/>
    <p:sldId id="501" r:id="rId66"/>
    <p:sldId id="502" r:id="rId67"/>
    <p:sldId id="503" r:id="rId68"/>
    <p:sldId id="504" r:id="rId69"/>
    <p:sldId id="505" r:id="rId70"/>
    <p:sldId id="506" r:id="rId71"/>
    <p:sldId id="507" r:id="rId72"/>
    <p:sldId id="508" r:id="rId73"/>
    <p:sldId id="509" r:id="rId74"/>
    <p:sldId id="510" r:id="rId75"/>
    <p:sldId id="511" r:id="rId76"/>
    <p:sldId id="512" r:id="rId77"/>
    <p:sldId id="513" r:id="rId78"/>
    <p:sldId id="514" r:id="rId79"/>
    <p:sldId id="515" r:id="rId80"/>
    <p:sldId id="516" r:id="rId81"/>
    <p:sldId id="517" r:id="rId82"/>
    <p:sldId id="518" r:id="rId83"/>
    <p:sldId id="519" r:id="rId84"/>
    <p:sldId id="520" r:id="rId85"/>
    <p:sldId id="287" r:id="rId86"/>
    <p:sldId id="288" r:id="rId87"/>
    <p:sldId id="289" r:id="rId88"/>
    <p:sldId id="290" r:id="rId89"/>
    <p:sldId id="291" r:id="rId90"/>
    <p:sldId id="292" r:id="rId91"/>
    <p:sldId id="293" r:id="rId92"/>
    <p:sldId id="294" r:id="rId93"/>
    <p:sldId id="295" r:id="rId94"/>
    <p:sldId id="271" r:id="rId9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30/06/2021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33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6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819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0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09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20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 no one behind is the central, transformative promise of the 2030 Agenda for Sustainable Development and its Sustainable Development Goals (SDGs).</a:t>
            </a:r>
          </a:p>
          <a:p>
            <a:endParaRPr lang="en-I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I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unsdg.un.org</a:t>
            </a:r>
            <a:r>
              <a:rPr lang="en-I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/2030-agenda/universal-values/leave-no-one-behind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7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B3F45-C351-8347-A5D4-464057F73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3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7074-7BEC-8544-AF22-BD58E8A15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AE54E-6405-C642-B752-1B208B58C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627D0-D95D-8A4E-BD08-BB8ED83A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A6761-0C29-694D-B835-002A7AA9E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8DA89-C28B-B349-9297-D0E4DFF1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13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31F7-A20C-0045-BFFB-32A54AC3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7D5A6-7BB0-8945-B7A6-EE8884601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19F3-0977-4340-AD1C-A889609A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DE298-F96E-5149-BA1C-C09C5F0B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56C4B-E233-1946-B70C-D2C74464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67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B8D4-D8B6-A749-B2A8-76BA8698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5F069-2540-BD49-AC85-BD299276B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DB47-5850-4B43-B66E-93603653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89F1A-EEAF-534D-8422-5ECDF9B9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5705-FD14-5442-9329-A1873492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229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BDFC-4FE1-DB47-8BCF-3B9AC21C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B187-8D22-2B4C-A0C2-4BA94C1B0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F0ACF-60DC-2945-A7E3-4F4463951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77ED9-0936-4A42-B5CD-E4B8F90A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6AB9E-2674-4B44-8814-D89AA3FDA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DCBAA-5BDE-3443-9099-7C24F10B0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70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2111-24D2-CD4A-9A36-1970A300A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3FBDD-C897-EF49-A885-D1276246A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8C562-E555-FB4A-969D-948444D6B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63769-D9D5-A54A-961A-0625C3A6D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A403D-729F-E244-A574-B20A820945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195F0-4F2A-A04C-AA1E-C2BC3F3E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F1C5E-60DB-CD42-A442-5EA5DC90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E225D-BAFA-6543-9909-85C072E3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399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4A70-C48F-F348-A04E-F89A450E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04A1E-9909-A946-8F70-6A2A0AEA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E7531-82B7-A74B-9E8C-E7650623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2BD7-110A-0747-B817-0CEAAFCC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816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543FB-FA5D-BB49-B51C-27E36A32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C57C0-D2BC-634F-990C-12327433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86FCA-856A-A446-91EF-D581EC45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299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F36-3B67-CD46-BA0D-8C67EB07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D969A-1925-3C4E-A955-B8B87CBCF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06466-17C1-5441-8FBA-157B687DA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776D4-08B3-3148-8CF1-CF9C7B55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4EF2D-59B6-444E-BE4E-86D230B5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1D62B-4B45-4C42-BD8D-48049894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3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FC26-8F2F-CE4C-854E-0E8C4A2B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EBC9B8-6B90-D045-9065-DE5645E4F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6BF25-AA06-9447-876B-6D741B16D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817D0-7D7D-5848-A385-17B95BE0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9B46B-E7ED-9449-B92E-ABFE2129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2218D-78CF-5443-AC89-9DF06809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90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8D29C-97E6-F548-8C4D-A2BC663A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BEEC0-909E-094A-9C31-B0F010BBC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EFBD1-5F30-DA41-9A42-3E255DDE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11789-765B-6F4C-A6C5-C1E9F64ED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10CBD-4708-AB42-9FF7-355C82134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7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1641ED-A6FA-D544-B7E4-5491CEF1C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82C1A-8660-C34D-BBC6-A38873B73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D4050-E493-924A-93CD-55D5A976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3191D-1CC1-AD47-A6A3-79B81004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60D57-ED74-D849-B48A-E0F36F1A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447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342943"/>
            <a:ext cx="1035812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216027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531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7660" y="179208"/>
            <a:ext cx="10736681" cy="380873"/>
          </a:xfrm>
        </p:spPr>
        <p:txBody>
          <a:bodyPr lIns="0" tIns="0" rIns="0" bIns="0"/>
          <a:lstStyle>
            <a:lvl1pPr>
              <a:defRPr sz="2475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60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7660" y="179208"/>
            <a:ext cx="10736681" cy="380873"/>
          </a:xfrm>
        </p:spPr>
        <p:txBody>
          <a:bodyPr lIns="0" tIns="0" rIns="0" bIns="0"/>
          <a:lstStyle>
            <a:lvl1pPr>
              <a:defRPr sz="2475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887254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887254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360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7660" y="179208"/>
            <a:ext cx="10736681" cy="380873"/>
          </a:xfrm>
        </p:spPr>
        <p:txBody>
          <a:bodyPr lIns="0" tIns="0" rIns="0" bIns="0"/>
          <a:lstStyle>
            <a:lvl1pPr>
              <a:defRPr sz="2475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205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715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189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42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351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35595" y="5114544"/>
            <a:ext cx="4756785" cy="1385570"/>
          </a:xfrm>
          <a:custGeom>
            <a:avLst/>
            <a:gdLst/>
            <a:ahLst/>
            <a:cxnLst/>
            <a:rect l="l" t="t" r="r" b="b"/>
            <a:pathLst>
              <a:path w="4756784" h="1385570">
                <a:moveTo>
                  <a:pt x="4756416" y="0"/>
                </a:moveTo>
                <a:lnTo>
                  <a:pt x="0" y="0"/>
                </a:lnTo>
                <a:lnTo>
                  <a:pt x="0" y="1385315"/>
                </a:lnTo>
                <a:lnTo>
                  <a:pt x="4756416" y="1385315"/>
                </a:lnTo>
                <a:lnTo>
                  <a:pt x="4756416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225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99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30-6-2021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80E72-C33C-814D-9B11-F3F8D2B5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4F2A2-A5B7-E341-91DA-D1A98D099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97906-967D-2947-8F21-59A9D910B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498E7-1BBA-6E4F-8E6B-2AAAB3816E9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CB415-49A7-3041-A367-855AC56D2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7A1E4-282F-9744-9202-FA06504A3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60A0-B325-634C-ACF0-DD4DEBC4C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6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7660" y="179208"/>
            <a:ext cx="1073668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3968" y="1134399"/>
            <a:ext cx="1096406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358759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358759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358759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72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57175">
        <a:defRPr>
          <a:latin typeface="+mn-lt"/>
          <a:ea typeface="+mn-ea"/>
          <a:cs typeface="+mn-cs"/>
        </a:defRPr>
      </a:lvl2pPr>
      <a:lvl3pPr marL="514350">
        <a:defRPr>
          <a:latin typeface="+mn-lt"/>
          <a:ea typeface="+mn-ea"/>
          <a:cs typeface="+mn-cs"/>
        </a:defRPr>
      </a:lvl3pPr>
      <a:lvl4pPr marL="771525">
        <a:defRPr>
          <a:latin typeface="+mn-lt"/>
          <a:ea typeface="+mn-ea"/>
          <a:cs typeface="+mn-cs"/>
        </a:defRPr>
      </a:lvl4pPr>
      <a:lvl5pPr marL="1028700">
        <a:defRPr>
          <a:latin typeface="+mn-lt"/>
          <a:ea typeface="+mn-ea"/>
          <a:cs typeface="+mn-cs"/>
        </a:defRPr>
      </a:lvl5pPr>
      <a:lvl6pPr marL="1285875">
        <a:defRPr>
          <a:latin typeface="+mn-lt"/>
          <a:ea typeface="+mn-ea"/>
          <a:cs typeface="+mn-cs"/>
        </a:defRPr>
      </a:lvl6pPr>
      <a:lvl7pPr marL="1543050">
        <a:defRPr>
          <a:latin typeface="+mn-lt"/>
          <a:ea typeface="+mn-ea"/>
          <a:cs typeface="+mn-cs"/>
        </a:defRPr>
      </a:lvl7pPr>
      <a:lvl8pPr marL="1800225">
        <a:defRPr>
          <a:latin typeface="+mn-lt"/>
          <a:ea typeface="+mn-ea"/>
          <a:cs typeface="+mn-cs"/>
        </a:defRPr>
      </a:lvl8pPr>
      <a:lvl9pPr marL="2057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57175">
        <a:defRPr>
          <a:latin typeface="+mn-lt"/>
          <a:ea typeface="+mn-ea"/>
          <a:cs typeface="+mn-cs"/>
        </a:defRPr>
      </a:lvl2pPr>
      <a:lvl3pPr marL="514350">
        <a:defRPr>
          <a:latin typeface="+mn-lt"/>
          <a:ea typeface="+mn-ea"/>
          <a:cs typeface="+mn-cs"/>
        </a:defRPr>
      </a:lvl3pPr>
      <a:lvl4pPr marL="771525">
        <a:defRPr>
          <a:latin typeface="+mn-lt"/>
          <a:ea typeface="+mn-ea"/>
          <a:cs typeface="+mn-cs"/>
        </a:defRPr>
      </a:lvl4pPr>
      <a:lvl5pPr marL="1028700">
        <a:defRPr>
          <a:latin typeface="+mn-lt"/>
          <a:ea typeface="+mn-ea"/>
          <a:cs typeface="+mn-cs"/>
        </a:defRPr>
      </a:lvl5pPr>
      <a:lvl6pPr marL="1285875">
        <a:defRPr>
          <a:latin typeface="+mn-lt"/>
          <a:ea typeface="+mn-ea"/>
          <a:cs typeface="+mn-cs"/>
        </a:defRPr>
      </a:lvl6pPr>
      <a:lvl7pPr marL="1543050">
        <a:defRPr>
          <a:latin typeface="+mn-lt"/>
          <a:ea typeface="+mn-ea"/>
          <a:cs typeface="+mn-cs"/>
        </a:defRPr>
      </a:lvl7pPr>
      <a:lvl8pPr marL="1800225">
        <a:defRPr>
          <a:latin typeface="+mn-lt"/>
          <a:ea typeface="+mn-ea"/>
          <a:cs typeface="+mn-cs"/>
        </a:defRPr>
      </a:lvl8pPr>
      <a:lvl9pPr marL="20574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54242" y="174574"/>
            <a:ext cx="244792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4800" y="2304885"/>
            <a:ext cx="11582399" cy="3645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2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ommons.wikimedia.org/wiki/File:Sustainable_Development_Goals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samit.info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mjopen.bmj.com/content/bmjopen/10/7/e035626.full.pdf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bmjopen.bmj.com/content/10/7/e035626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bmjopen.bmj.com/content/10/7/e035626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mjopen.bmj.com/content/10/7/e035626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mjopen.bmj.com/content/10/7/e035626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g/bartstaszewski/photos/?ref=page_internal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samit.info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8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www.newframe.com/writer/carlos-amato/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3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3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3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7.png"/><Relationship Id="rId4" Type="http://schemas.openxmlformats.org/officeDocument/2006/relationships/image" Target="../media/image126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3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3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marinajoubert@sun.ac.za" TargetMode="External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3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Science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Conference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Mass Media &amp; Communication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03274" y="4678426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25</a:t>
            </a:r>
            <a:r>
              <a:rPr lang="en-US" sz="240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th </a:t>
            </a:r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June,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500" b="1" dirty="0"/>
              <a:t>But was it accessible to all?</a:t>
            </a:r>
            <a:br>
              <a:rPr lang="en-GB" sz="5500" b="1" dirty="0"/>
            </a:br>
            <a:endParaRPr lang="en-GB" sz="5500" b="1" dirty="0"/>
          </a:p>
        </p:txBody>
      </p:sp>
    </p:spTree>
    <p:extLst>
      <p:ext uri="{BB962C8B-B14F-4D97-AF65-F5344CB8AC3E}">
        <p14:creationId xmlns:p14="http://schemas.microsoft.com/office/powerpoint/2010/main" val="421309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10515600" cy="1325563"/>
          </a:xfrm>
        </p:spPr>
        <p:txBody>
          <a:bodyPr/>
          <a:lstStyle/>
          <a:p>
            <a:r>
              <a:rPr lang="en-GB" dirty="0"/>
              <a:t>Accessibility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9DD96-C151-5043-81E6-A31AA6760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046" y="1690688"/>
            <a:ext cx="5766903" cy="4513911"/>
          </a:xfrm>
          <a:prstGeom prst="rect">
            <a:avLst/>
          </a:prstGeom>
        </p:spPr>
      </p:pic>
      <p:pic>
        <p:nvPicPr>
          <p:cNvPr id="6" name="Picture 2" descr="open-access-logo - Creative Commons">
            <a:extLst>
              <a:ext uri="{FF2B5EF4-FFF2-40B4-BE49-F238E27FC236}">
                <a16:creationId xmlns:a16="http://schemas.microsoft.com/office/drawing/2014/main" id="{FA848ACC-DF67-1B4E-8D77-609D59BA8F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69" y="2894454"/>
            <a:ext cx="4569883" cy="185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914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2BC448-3C97-3C44-A54C-AE468EE99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959" r="8219" b="1296"/>
          <a:stretch/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10515600" cy="1325563"/>
          </a:xfrm>
        </p:spPr>
        <p:txBody>
          <a:bodyPr/>
          <a:lstStyle/>
          <a:p>
            <a:r>
              <a:rPr lang="en-GB" b="1" dirty="0"/>
              <a:t>What accessibility actually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B93B7-FE1B-F141-8CEA-8C88248A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Reach as many people as possible!</a:t>
            </a:r>
          </a:p>
          <a:p>
            <a:endParaRPr lang="en-GB" dirty="0"/>
          </a:p>
          <a:p>
            <a:r>
              <a:rPr lang="en-GB" dirty="0"/>
              <a:t>It is not a ‘one-size-fits-all’</a:t>
            </a:r>
          </a:p>
          <a:p>
            <a:endParaRPr lang="en-GB" dirty="0"/>
          </a:p>
          <a:p>
            <a:r>
              <a:rPr lang="en-GB" dirty="0"/>
              <a:t>It addresses barriers and provides a variety of ways for people to engage.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19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10515600" cy="1325563"/>
          </a:xfrm>
        </p:spPr>
        <p:txBody>
          <a:bodyPr/>
          <a:lstStyle/>
          <a:p>
            <a:r>
              <a:rPr lang="en-GB" dirty="0"/>
              <a:t>Leave No One Behind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5288DD8-AA8E-3E43-AA99-3F32ED89E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50" y="1566863"/>
            <a:ext cx="8064500" cy="492601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D9FDAE-9DDF-1D4D-A0C7-534B3CDF992E}"/>
              </a:ext>
            </a:extLst>
          </p:cNvPr>
          <p:cNvSpPr/>
          <p:nvPr/>
        </p:nvSpPr>
        <p:spPr>
          <a:xfrm>
            <a:off x="2374901" y="6492875"/>
            <a:ext cx="98170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https://commons.wikimedia.org/wiki/File:Sustainable_Development_Goals.jpg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615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BB167D-5F94-874F-94D0-4C4C22714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777"/>
          <a:stretch/>
        </p:blipFill>
        <p:spPr>
          <a:xfrm>
            <a:off x="0" y="-1"/>
            <a:ext cx="12364278" cy="709602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8404CD-0E64-0549-B057-EC8F2D9C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12351578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Inclusive Communication Needs Inclusive Design</a:t>
            </a:r>
          </a:p>
        </p:txBody>
      </p:sp>
    </p:spTree>
    <p:extLst>
      <p:ext uri="{BB962C8B-B14F-4D97-AF65-F5344CB8AC3E}">
        <p14:creationId xmlns:p14="http://schemas.microsoft.com/office/powerpoint/2010/main" val="1428441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F9E87-427F-0F42-9D81-1EB8B813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00" y="365125"/>
            <a:ext cx="10515600" cy="1325563"/>
          </a:xfrm>
        </p:spPr>
        <p:txBody>
          <a:bodyPr/>
          <a:lstStyle/>
          <a:p>
            <a:r>
              <a:rPr lang="en-GB" dirty="0"/>
              <a:t>There’s no such thing as normal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6F578E-8CA4-0540-88F2-BCE2593DB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00" y="1992313"/>
            <a:ext cx="628526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C685FC-D8C8-7449-982D-55A922AC5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900" y="0"/>
            <a:ext cx="461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0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10515600" cy="1325563"/>
          </a:xfrm>
        </p:spPr>
        <p:txBody>
          <a:bodyPr/>
          <a:lstStyle/>
          <a:p>
            <a:r>
              <a:rPr lang="en-GB" dirty="0"/>
              <a:t>Legislation and Regulations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6B4E6-6AD1-ED45-ABB6-D5D412725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9300" y="365125"/>
            <a:ext cx="3822700" cy="615699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AA5B23-F996-7A4C-86EB-2EB795795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654" y="2345198"/>
            <a:ext cx="8012693" cy="3285204"/>
          </a:xfrm>
        </p:spPr>
      </p:pic>
    </p:spTree>
    <p:extLst>
      <p:ext uri="{BB962C8B-B14F-4D97-AF65-F5344CB8AC3E}">
        <p14:creationId xmlns:p14="http://schemas.microsoft.com/office/powerpoint/2010/main" val="240513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8242299" cy="1325563"/>
          </a:xfrm>
        </p:spPr>
        <p:txBody>
          <a:bodyPr/>
          <a:lstStyle/>
          <a:p>
            <a:r>
              <a:rPr lang="en-GB" dirty="0"/>
              <a:t>Inclusive Communication Recommendations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4AE8C8-99A0-8345-9967-2DDE89214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06"/>
            <a:ext cx="7416799" cy="4351338"/>
          </a:xfrm>
        </p:spPr>
        <p:txBody>
          <a:bodyPr/>
          <a:lstStyle/>
          <a:p>
            <a:r>
              <a:rPr lang="en-GB" dirty="0"/>
              <a:t>Consider digital literacy – old and young</a:t>
            </a:r>
          </a:p>
          <a:p>
            <a:pPr lvl="1"/>
            <a:r>
              <a:rPr lang="en-GB" dirty="0"/>
              <a:t>Outside the digital mainstream</a:t>
            </a:r>
          </a:p>
          <a:p>
            <a:pPr lvl="2"/>
            <a:r>
              <a:rPr lang="en-GB" dirty="0"/>
              <a:t>E.g. Young homeless, unemployed, seeking asylum</a:t>
            </a:r>
          </a:p>
          <a:p>
            <a:r>
              <a:rPr lang="en-GB" dirty="0"/>
              <a:t>Consider disabilities and recognise they are a different ABILITY</a:t>
            </a:r>
          </a:p>
          <a:p>
            <a:r>
              <a:rPr lang="en-GB" dirty="0"/>
              <a:t>Consider language</a:t>
            </a:r>
          </a:p>
          <a:p>
            <a:r>
              <a:rPr lang="en-GB" dirty="0"/>
              <a:t>Consider mode</a:t>
            </a:r>
          </a:p>
          <a:p>
            <a:r>
              <a:rPr lang="en-GB" dirty="0"/>
              <a:t>Consider Method</a:t>
            </a:r>
          </a:p>
          <a:p>
            <a:endParaRPr lang="en-GB" dirty="0"/>
          </a:p>
        </p:txBody>
      </p:sp>
      <p:pic>
        <p:nvPicPr>
          <p:cNvPr id="6150" name="Picture 6" descr="Free Images : laptop, hand, typing, working, technology, internet, finger,  writer, hands, email, age, senior, aging, author, elderly, journalism,  wrinkled, aged, mature, arthritis, capable, old person, ageism 5472x3648 -  - 770100 - Free stock photos ...">
            <a:extLst>
              <a:ext uri="{FF2B5EF4-FFF2-40B4-BE49-F238E27FC236}">
                <a16:creationId xmlns:a16="http://schemas.microsoft.com/office/drawing/2014/main" id="{589A1C3D-4386-B74D-B97E-C4CD4AF4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-14889"/>
            <a:ext cx="3958680" cy="263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alf seeking help with homelessness are under 25 – Channel 4 News">
            <a:extLst>
              <a:ext uri="{FF2B5EF4-FFF2-40B4-BE49-F238E27FC236}">
                <a16:creationId xmlns:a16="http://schemas.microsoft.com/office/drawing/2014/main" id="{E6330B0B-3C02-A549-8910-EF7129FAD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519615"/>
            <a:ext cx="3958680" cy="22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appy birthday, Braille: how writing you can touch is still helping blind  people to read and learn">
            <a:extLst>
              <a:ext uri="{FF2B5EF4-FFF2-40B4-BE49-F238E27FC236}">
                <a16:creationId xmlns:a16="http://schemas.microsoft.com/office/drawing/2014/main" id="{4A0B502B-21BE-D147-ADCF-EE1F8FCCD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" b="28877"/>
          <a:stretch/>
        </p:blipFill>
        <p:spPr bwMode="auto">
          <a:xfrm>
            <a:off x="8255001" y="4746373"/>
            <a:ext cx="3936999" cy="211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534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nl-NL" sz="29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Dariusz</a:t>
            </a: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29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Aksamit</a:t>
            </a: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   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Head of Council of March for Science Foundation, Poland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51404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1" y="0"/>
            <a:ext cx="6857999" cy="3857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4836" y="169421"/>
            <a:ext cx="2268498" cy="1409714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159306">
              <a:spcBef>
                <a:spcPts val="56"/>
              </a:spcBef>
            </a:pPr>
            <a:r>
              <a:rPr sz="3038" b="1" spc="25" dirty="0">
                <a:latin typeface="Lato"/>
                <a:cs typeface="Lato"/>
              </a:rPr>
              <a:t>Battlefield:  </a:t>
            </a:r>
            <a:r>
              <a:rPr sz="3038" b="1" spc="20" dirty="0">
                <a:latin typeface="Lato"/>
                <a:cs typeface="Lato"/>
              </a:rPr>
              <a:t>social</a:t>
            </a:r>
            <a:r>
              <a:rPr sz="3038" b="1" spc="-188" dirty="0">
                <a:latin typeface="Lato"/>
                <a:cs typeface="Lato"/>
              </a:rPr>
              <a:t> </a:t>
            </a:r>
            <a:r>
              <a:rPr sz="3038" b="1" spc="59" dirty="0">
                <a:latin typeface="Lato"/>
                <a:cs typeface="Lato"/>
              </a:rPr>
              <a:t>media!</a:t>
            </a:r>
            <a:endParaRPr sz="3038">
              <a:latin typeface="Lato"/>
              <a:cs typeface="La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6796" y="1578412"/>
            <a:ext cx="2633186" cy="1218723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defTabSz="514350">
              <a:spcBef>
                <a:spcPts val="53"/>
              </a:spcBef>
            </a:pPr>
            <a:r>
              <a:rPr sz="1575" spc="11" dirty="0">
                <a:solidFill>
                  <a:prstClr val="black"/>
                </a:solidFill>
                <a:latin typeface="Lato"/>
                <a:cs typeface="Lato"/>
              </a:rPr>
              <a:t>Dariusz</a:t>
            </a:r>
            <a:r>
              <a:rPr sz="1575" spc="-104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11" dirty="0">
                <a:solidFill>
                  <a:prstClr val="black"/>
                </a:solidFill>
                <a:latin typeface="Lato"/>
                <a:cs typeface="Lato"/>
              </a:rPr>
              <a:t>Aksamit</a:t>
            </a:r>
            <a:endParaRPr sz="1575">
              <a:solidFill>
                <a:prstClr val="black"/>
              </a:solidFill>
              <a:latin typeface="Lato"/>
              <a:cs typeface="Lato"/>
            </a:endParaRPr>
          </a:p>
          <a:p>
            <a:pPr marL="7144" marR="2858" defTabSz="514350"/>
            <a:r>
              <a:rPr sz="1575" spc="6" dirty="0">
                <a:solidFill>
                  <a:prstClr val="black"/>
                </a:solidFill>
                <a:latin typeface="Lato"/>
                <a:cs typeface="Lato"/>
              </a:rPr>
              <a:t>March for</a:t>
            </a:r>
            <a:r>
              <a:rPr sz="1575" spc="-304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Lato"/>
                <a:cs typeface="Lato"/>
              </a:rPr>
              <a:t>Science </a:t>
            </a:r>
            <a:r>
              <a:rPr sz="1575" dirty="0">
                <a:solidFill>
                  <a:prstClr val="black"/>
                </a:solidFill>
                <a:latin typeface="Lato"/>
                <a:cs typeface="Lato"/>
              </a:rPr>
              <a:t>Foundation  </a:t>
            </a:r>
            <a:r>
              <a:rPr sz="1575" u="heavy" spc="-8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Lato"/>
                <a:cs typeface="Lato"/>
                <a:hlinkClick r:id="rId3"/>
              </a:rPr>
              <a:t>www.aksamit.info</a:t>
            </a:r>
            <a:endParaRPr sz="1575">
              <a:solidFill>
                <a:prstClr val="black"/>
              </a:solidFill>
              <a:latin typeface="Lato"/>
              <a:cs typeface="Lato"/>
            </a:endParaRPr>
          </a:p>
          <a:p>
            <a:pPr defTabSz="514350"/>
            <a:endParaRPr sz="1575">
              <a:solidFill>
                <a:prstClr val="black"/>
              </a:solidFill>
              <a:latin typeface="Lato"/>
              <a:cs typeface="Lato"/>
            </a:endParaRPr>
          </a:p>
          <a:p>
            <a:pPr marL="7144" defTabSz="514350"/>
            <a:r>
              <a:rPr sz="1575" dirty="0">
                <a:solidFill>
                  <a:prstClr val="black"/>
                </a:solidFill>
                <a:latin typeface="Lato"/>
                <a:cs typeface="Lato"/>
              </a:rPr>
              <a:t>AESIS</a:t>
            </a:r>
            <a:r>
              <a:rPr sz="1575" spc="-98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6" dirty="0">
                <a:solidFill>
                  <a:prstClr val="black"/>
                </a:solidFill>
                <a:latin typeface="Lato"/>
                <a:cs typeface="Lato"/>
              </a:rPr>
              <a:t>Impact</a:t>
            </a:r>
            <a:r>
              <a:rPr sz="1575" spc="-93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20" dirty="0">
                <a:solidFill>
                  <a:prstClr val="black"/>
                </a:solidFill>
                <a:latin typeface="Lato"/>
                <a:cs typeface="Lato"/>
              </a:rPr>
              <a:t>of</a:t>
            </a:r>
            <a:r>
              <a:rPr sz="1575" spc="-104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Lato"/>
                <a:cs typeface="Lato"/>
              </a:rPr>
              <a:t>Science</a:t>
            </a:r>
            <a:r>
              <a:rPr sz="1575" spc="-107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3" dirty="0">
                <a:solidFill>
                  <a:prstClr val="black"/>
                </a:solidFill>
                <a:latin typeface="Lato"/>
                <a:cs typeface="Lato"/>
              </a:rPr>
              <a:t>2021</a:t>
            </a:r>
            <a:endParaRPr sz="1575">
              <a:solidFill>
                <a:prstClr val="black"/>
              </a:solidFill>
              <a:latin typeface="Lato"/>
              <a:cs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192960" y="1424093"/>
            <a:ext cx="7085" cy="4162732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412509" y="1017783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Paul Manners (Chair) 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Founding Director, National Co-ordinating Centre for public engagement, UK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Ger Hanley: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Founder Write Fund, Republic of Ireland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Dariusz </a:t>
            </a:r>
            <a:r>
              <a:rPr lang="en-US" sz="16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Aksamit</a:t>
            </a: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Head of Council of March for Science Foundation, Poland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Marina Joubert: </a:t>
            </a: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Senior Researcher, Stellenbosch University, South Africa 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	</a:t>
            </a: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0" y="3130370"/>
            <a:ext cx="1998416" cy="28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70196" y="711589"/>
            <a:ext cx="4852749" cy="2110794"/>
          </a:xfrm>
          <a:prstGeom prst="rect">
            <a:avLst/>
          </a:prstGeom>
        </p:spPr>
        <p:txBody>
          <a:bodyPr vert="horz" wrap="square" lIns="0" tIns="71080" rIns="0" bIns="0" rtlCol="0">
            <a:spAutoFit/>
          </a:bodyPr>
          <a:lstStyle/>
          <a:p>
            <a:pPr marL="808673" marR="806172" algn="ctr" defTabSz="514350">
              <a:lnSpc>
                <a:spcPts val="4011"/>
              </a:lnSpc>
              <a:spcBef>
                <a:spcPts val="559"/>
              </a:spcBef>
            </a:pPr>
            <a:r>
              <a:rPr sz="3713" spc="-124" dirty="0">
                <a:solidFill>
                  <a:prstClr val="black"/>
                </a:solidFill>
                <a:latin typeface="Trebuchet MS"/>
                <a:cs typeface="Trebuchet MS"/>
              </a:rPr>
              <a:t>What </a:t>
            </a:r>
            <a:r>
              <a:rPr sz="3713" spc="-115" dirty="0">
                <a:solidFill>
                  <a:prstClr val="black"/>
                </a:solidFill>
                <a:latin typeface="Trebuchet MS"/>
                <a:cs typeface="Trebuchet MS"/>
              </a:rPr>
              <a:t>does</a:t>
            </a:r>
            <a:r>
              <a:rPr sz="3713" spc="-47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713" spc="-309" dirty="0">
                <a:solidFill>
                  <a:prstClr val="black"/>
                </a:solidFill>
                <a:latin typeface="Trebuchet MS"/>
                <a:cs typeface="Trebuchet MS"/>
              </a:rPr>
              <a:t>„war”  </a:t>
            </a:r>
            <a:r>
              <a:rPr sz="3713" spc="-194" dirty="0">
                <a:solidFill>
                  <a:prstClr val="black"/>
                </a:solidFill>
                <a:latin typeface="Trebuchet MS"/>
                <a:cs typeface="Trebuchet MS"/>
              </a:rPr>
              <a:t>have </a:t>
            </a:r>
            <a:r>
              <a:rPr sz="3713" spc="-172" dirty="0">
                <a:solidFill>
                  <a:prstClr val="black"/>
                </a:solidFill>
                <a:latin typeface="Trebuchet MS"/>
                <a:cs typeface="Trebuchet MS"/>
              </a:rPr>
              <a:t>to </a:t>
            </a:r>
            <a:r>
              <a:rPr sz="3713" spc="-98" dirty="0">
                <a:solidFill>
                  <a:prstClr val="black"/>
                </a:solidFill>
                <a:latin typeface="Trebuchet MS"/>
                <a:cs typeface="Trebuchet MS"/>
              </a:rPr>
              <a:t>do</a:t>
            </a:r>
            <a:r>
              <a:rPr sz="3713" spc="-51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713" spc="-191" dirty="0">
                <a:solidFill>
                  <a:prstClr val="black"/>
                </a:solidFill>
                <a:latin typeface="Trebuchet MS"/>
                <a:cs typeface="Trebuchet MS"/>
              </a:rPr>
              <a:t>with</a:t>
            </a:r>
            <a:endParaRPr sz="3713">
              <a:solidFill>
                <a:prstClr val="black"/>
              </a:solidFill>
              <a:latin typeface="Trebuchet MS"/>
              <a:cs typeface="Trebuchet MS"/>
            </a:endParaRPr>
          </a:p>
          <a:p>
            <a:pPr algn="ctr" defTabSz="514350">
              <a:lnSpc>
                <a:spcPts val="3729"/>
              </a:lnSpc>
            </a:pPr>
            <a:r>
              <a:rPr sz="3713" spc="-219" dirty="0">
                <a:solidFill>
                  <a:prstClr val="black"/>
                </a:solidFill>
                <a:latin typeface="Trebuchet MS"/>
                <a:cs typeface="Trebuchet MS"/>
              </a:rPr>
              <a:t>„science</a:t>
            </a:r>
            <a:r>
              <a:rPr sz="3713" spc="-29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713" spc="-194" dirty="0">
                <a:solidFill>
                  <a:prstClr val="black"/>
                </a:solidFill>
                <a:latin typeface="Trebuchet MS"/>
                <a:cs typeface="Trebuchet MS"/>
              </a:rPr>
              <a:t>communication”</a:t>
            </a:r>
            <a:endParaRPr sz="3713">
              <a:solidFill>
                <a:prstClr val="black"/>
              </a:solidFill>
              <a:latin typeface="Trebuchet MS"/>
              <a:cs typeface="Trebuchet MS"/>
            </a:endParaRPr>
          </a:p>
          <a:p>
            <a:pPr algn="ctr" defTabSz="514350">
              <a:lnSpc>
                <a:spcPts val="4233"/>
              </a:lnSpc>
            </a:pPr>
            <a:r>
              <a:rPr sz="3713" spc="357" dirty="0">
                <a:solidFill>
                  <a:prstClr val="black"/>
                </a:solidFill>
                <a:latin typeface="Trebuchet MS"/>
                <a:cs typeface="Trebuchet MS"/>
              </a:rPr>
              <a:t>?</a:t>
            </a:r>
            <a:endParaRPr sz="371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4168" y="6858"/>
            <a:ext cx="2564606" cy="3850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41657" y="1483900"/>
            <a:ext cx="3733324" cy="2294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1657" y="254603"/>
            <a:ext cx="3733324" cy="1162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1" y="857"/>
            <a:ext cx="6857999" cy="3856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0440" y="102870"/>
            <a:ext cx="3516511" cy="933822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3215" rIns="0" bIns="0" rtlCol="0">
            <a:spAutoFit/>
          </a:bodyPr>
          <a:lstStyle/>
          <a:p>
            <a:pPr>
              <a:spcBef>
                <a:spcPts val="25"/>
              </a:spcBef>
            </a:pPr>
            <a:endParaRPr sz="1997">
              <a:latin typeface="Times New Roman"/>
              <a:cs typeface="Times New Roman"/>
            </a:endParaRPr>
          </a:p>
          <a:p>
            <a:pPr marL="186809" marR="182880" indent="322898"/>
            <a:r>
              <a:rPr sz="2025" spc="-39" dirty="0">
                <a:solidFill>
                  <a:srgbClr val="FFFFFF"/>
                </a:solidFill>
                <a:latin typeface="Carlito"/>
                <a:cs typeface="Carlito"/>
              </a:rPr>
              <a:t>We </a:t>
            </a:r>
            <a:r>
              <a:rPr sz="2025" spc="-14" dirty="0">
                <a:solidFill>
                  <a:srgbClr val="FFFFFF"/>
                </a:solidFill>
                <a:latin typeface="Carlito"/>
                <a:cs typeface="Carlito"/>
              </a:rPr>
              <a:t>have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opposing sides 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innocent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civilians </a:t>
            </a:r>
            <a:r>
              <a:rPr sz="2025" spc="-11" dirty="0">
                <a:solidFill>
                  <a:srgbClr val="FFFFFF"/>
                </a:solidFill>
                <a:latin typeface="Carlito"/>
                <a:cs typeface="Carlito"/>
              </a:rPr>
              <a:t>get</a:t>
            </a:r>
            <a:r>
              <a:rPr sz="2025" spc="-6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hurt</a:t>
            </a:r>
            <a:endParaRPr sz="2025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000" y="857"/>
            <a:ext cx="6858000" cy="3856911"/>
            <a:chOff x="0" y="1523"/>
            <a:chExt cx="12192000" cy="6856730"/>
          </a:xfrm>
        </p:grpSpPr>
        <p:sp>
          <p:nvSpPr>
            <p:cNvPr id="3" name="object 3"/>
            <p:cNvSpPr/>
            <p:nvPr/>
          </p:nvSpPr>
          <p:spPr>
            <a:xfrm>
              <a:off x="0" y="1523"/>
              <a:ext cx="12191999" cy="68564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66115" y="182879"/>
              <a:ext cx="6251575" cy="2204085"/>
            </a:xfrm>
            <a:custGeom>
              <a:avLst/>
              <a:gdLst/>
              <a:ahLst/>
              <a:cxnLst/>
              <a:rect l="l" t="t" r="r" b="b"/>
              <a:pathLst>
                <a:path w="6251575" h="2204085">
                  <a:moveTo>
                    <a:pt x="6251448" y="0"/>
                  </a:moveTo>
                  <a:lnTo>
                    <a:pt x="0" y="0"/>
                  </a:lnTo>
                  <a:lnTo>
                    <a:pt x="0" y="2203704"/>
                  </a:lnTo>
                  <a:lnTo>
                    <a:pt x="6251448" y="2203704"/>
                  </a:lnTo>
                  <a:lnTo>
                    <a:pt x="625144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60440" y="102870"/>
            <a:ext cx="3516511" cy="933822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3215" rIns="0" bIns="0" rtlCol="0">
            <a:spAutoFit/>
          </a:bodyPr>
          <a:lstStyle/>
          <a:p>
            <a:pPr>
              <a:spcBef>
                <a:spcPts val="25"/>
              </a:spcBef>
            </a:pPr>
            <a:endParaRPr sz="1997">
              <a:latin typeface="Times New Roman"/>
              <a:cs typeface="Times New Roman"/>
            </a:endParaRPr>
          </a:p>
          <a:p>
            <a:pPr marL="186809" marR="182880" indent="322898"/>
            <a:r>
              <a:rPr sz="2025" spc="-39" dirty="0">
                <a:solidFill>
                  <a:srgbClr val="FFFFFF"/>
                </a:solidFill>
                <a:latin typeface="Carlito"/>
                <a:cs typeface="Carlito"/>
              </a:rPr>
              <a:t>We </a:t>
            </a:r>
            <a:r>
              <a:rPr sz="2025" spc="-14" dirty="0">
                <a:solidFill>
                  <a:srgbClr val="FFFFFF"/>
                </a:solidFill>
                <a:latin typeface="Carlito"/>
                <a:cs typeface="Carlito"/>
              </a:rPr>
              <a:t>have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opposing sides 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innocent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civilians </a:t>
            </a:r>
            <a:r>
              <a:rPr sz="2025" spc="-11" dirty="0">
                <a:solidFill>
                  <a:srgbClr val="FFFFFF"/>
                </a:solidFill>
                <a:latin typeface="Carlito"/>
                <a:cs typeface="Carlito"/>
              </a:rPr>
              <a:t>get</a:t>
            </a:r>
            <a:r>
              <a:rPr sz="2025" spc="-6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hurt</a:t>
            </a:r>
            <a:endParaRPr sz="2025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428" y="906970"/>
            <a:ext cx="985480" cy="64294"/>
          </a:xfrm>
          <a:custGeom>
            <a:avLst/>
            <a:gdLst/>
            <a:ahLst/>
            <a:cxnLst/>
            <a:rect l="l" t="t" r="r" b="b"/>
            <a:pathLst>
              <a:path w="1751965" h="114300">
                <a:moveTo>
                  <a:pt x="1637538" y="0"/>
                </a:moveTo>
                <a:lnTo>
                  <a:pt x="1637538" y="114300"/>
                </a:lnTo>
                <a:lnTo>
                  <a:pt x="1713738" y="76200"/>
                </a:lnTo>
                <a:lnTo>
                  <a:pt x="1656588" y="76200"/>
                </a:lnTo>
                <a:lnTo>
                  <a:pt x="1656588" y="38100"/>
                </a:lnTo>
                <a:lnTo>
                  <a:pt x="1713738" y="38100"/>
                </a:lnTo>
                <a:lnTo>
                  <a:pt x="1637538" y="0"/>
                </a:lnTo>
                <a:close/>
              </a:path>
              <a:path w="1751965" h="114300">
                <a:moveTo>
                  <a:pt x="1637538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1637538" y="76200"/>
                </a:lnTo>
                <a:lnTo>
                  <a:pt x="1637538" y="38100"/>
                </a:lnTo>
                <a:close/>
              </a:path>
              <a:path w="1751965" h="114300">
                <a:moveTo>
                  <a:pt x="1713738" y="38100"/>
                </a:moveTo>
                <a:lnTo>
                  <a:pt x="1656588" y="38100"/>
                </a:lnTo>
                <a:lnTo>
                  <a:pt x="1656588" y="76200"/>
                </a:lnTo>
                <a:lnTo>
                  <a:pt x="1713738" y="76200"/>
                </a:lnTo>
                <a:lnTo>
                  <a:pt x="1751838" y="57150"/>
                </a:lnTo>
                <a:lnTo>
                  <a:pt x="1713738" y="3810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6271" y="720805"/>
            <a:ext cx="2070616" cy="388448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7144" defTabSz="514350">
              <a:spcBef>
                <a:spcPts val="59"/>
              </a:spcBef>
            </a:pPr>
            <a:r>
              <a:rPr sz="2475" dirty="0">
                <a:solidFill>
                  <a:srgbClr val="FFFFFF"/>
                </a:solidFill>
                <a:latin typeface="Carlito"/>
                <a:cs typeface="Carlito"/>
              </a:rPr>
              <a:t>Not</a:t>
            </a:r>
            <a:r>
              <a:rPr sz="2475" spc="-3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75" spc="-8" dirty="0">
                <a:solidFill>
                  <a:srgbClr val="FFFFFF"/>
                </a:solidFill>
                <a:latin typeface="Carlito"/>
                <a:cs typeface="Carlito"/>
              </a:rPr>
              <a:t>vaccinated?</a:t>
            </a:r>
            <a:endParaRPr sz="2475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7880" y="313753"/>
            <a:ext cx="2406300" cy="3230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62908" y="424339"/>
            <a:ext cx="4063508" cy="2994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000" y="288035"/>
            <a:ext cx="6742271" cy="3281839"/>
            <a:chOff x="0" y="512063"/>
            <a:chExt cx="11986260" cy="5834380"/>
          </a:xfrm>
        </p:grpSpPr>
        <p:sp>
          <p:nvSpPr>
            <p:cNvPr id="3" name="object 3"/>
            <p:cNvSpPr/>
            <p:nvPr/>
          </p:nvSpPr>
          <p:spPr>
            <a:xfrm>
              <a:off x="0" y="512063"/>
              <a:ext cx="8906255" cy="5833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343143" y="3771899"/>
              <a:ext cx="6643116" cy="25740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1" y="857"/>
            <a:ext cx="6857999" cy="3856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0440" y="102870"/>
            <a:ext cx="3516511" cy="933822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3215" rIns="0" bIns="0" rtlCol="0">
            <a:spAutoFit/>
          </a:bodyPr>
          <a:lstStyle/>
          <a:p>
            <a:pPr defTabSz="514350">
              <a:spcBef>
                <a:spcPts val="25"/>
              </a:spcBef>
            </a:pPr>
            <a:endParaRPr sz="199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6809" marR="182880" indent="322898" defTabSz="514350"/>
            <a:r>
              <a:rPr sz="2025" spc="-39" dirty="0">
                <a:solidFill>
                  <a:srgbClr val="FFFFFF"/>
                </a:solidFill>
                <a:latin typeface="Carlito"/>
                <a:cs typeface="Carlito"/>
              </a:rPr>
              <a:t>We </a:t>
            </a:r>
            <a:r>
              <a:rPr sz="2025" spc="-14" dirty="0">
                <a:solidFill>
                  <a:srgbClr val="FFFFFF"/>
                </a:solidFill>
                <a:latin typeface="Carlito"/>
                <a:cs typeface="Carlito"/>
              </a:rPr>
              <a:t>have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opposing sides 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innocent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civilians </a:t>
            </a:r>
            <a:r>
              <a:rPr sz="2025" spc="-11" dirty="0">
                <a:solidFill>
                  <a:srgbClr val="FFFFFF"/>
                </a:solidFill>
                <a:latin typeface="Carlito"/>
                <a:cs typeface="Carlito"/>
              </a:rPr>
              <a:t>get</a:t>
            </a:r>
            <a:r>
              <a:rPr sz="2025" spc="-6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hurt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0440" y="1980248"/>
            <a:ext cx="3516511" cy="777136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defTabSz="514350"/>
            <a:endParaRPr sz="202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0008" defTabSz="514350">
              <a:spcBef>
                <a:spcPts val="1212"/>
              </a:spcBef>
            </a:pP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2025" spc="-8" dirty="0">
                <a:solidFill>
                  <a:srgbClr val="FFFFFF"/>
                </a:solidFill>
                <a:latin typeface="Carlito"/>
                <a:cs typeface="Carlito"/>
              </a:rPr>
              <a:t>war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is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not only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about a</a:t>
            </a:r>
            <a:r>
              <a:rPr sz="2025" spc="-53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fight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1" y="857"/>
            <a:ext cx="6857999" cy="3856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0440" y="102870"/>
            <a:ext cx="3516511" cy="933822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3215" rIns="0" bIns="0" rtlCol="0">
            <a:spAutoFit/>
          </a:bodyPr>
          <a:lstStyle/>
          <a:p>
            <a:pPr>
              <a:spcBef>
                <a:spcPts val="25"/>
              </a:spcBef>
            </a:pPr>
            <a:endParaRPr sz="1997">
              <a:latin typeface="Times New Roman"/>
              <a:cs typeface="Times New Roman"/>
            </a:endParaRPr>
          </a:p>
          <a:p>
            <a:pPr marL="186809" marR="182880" indent="322898"/>
            <a:r>
              <a:rPr sz="2025" spc="-39" dirty="0">
                <a:solidFill>
                  <a:srgbClr val="FFFFFF"/>
                </a:solidFill>
                <a:latin typeface="Carlito"/>
                <a:cs typeface="Carlito"/>
              </a:rPr>
              <a:t>We </a:t>
            </a:r>
            <a:r>
              <a:rPr sz="2025" spc="-14" dirty="0">
                <a:solidFill>
                  <a:srgbClr val="FFFFFF"/>
                </a:solidFill>
                <a:latin typeface="Carlito"/>
                <a:cs typeface="Carlito"/>
              </a:rPr>
              <a:t>have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opposing sides 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innocent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civilians </a:t>
            </a:r>
            <a:r>
              <a:rPr sz="2025" spc="-11" dirty="0">
                <a:solidFill>
                  <a:srgbClr val="FFFFFF"/>
                </a:solidFill>
                <a:latin typeface="Carlito"/>
                <a:cs typeface="Carlito"/>
              </a:rPr>
              <a:t>get</a:t>
            </a:r>
            <a:r>
              <a:rPr sz="2025" spc="-6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hurt</a:t>
            </a:r>
            <a:endParaRPr sz="2025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0440" y="1980248"/>
            <a:ext cx="3516511" cy="777136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defTabSz="514350"/>
            <a:endParaRPr sz="202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0008" defTabSz="514350">
              <a:spcBef>
                <a:spcPts val="1212"/>
              </a:spcBef>
            </a:pP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2025" spc="-8" dirty="0">
                <a:solidFill>
                  <a:srgbClr val="FFFFFF"/>
                </a:solidFill>
                <a:latin typeface="Carlito"/>
                <a:cs typeface="Carlito"/>
              </a:rPr>
              <a:t>war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is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not only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about a</a:t>
            </a:r>
            <a:r>
              <a:rPr sz="2025" spc="-53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fight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029" y="2486882"/>
            <a:ext cx="3154680" cy="1077699"/>
          </a:xfrm>
          <a:prstGeom prst="rect">
            <a:avLst/>
          </a:prstGeom>
          <a:solidFill>
            <a:srgbClr val="4471C4"/>
          </a:solidFill>
          <a:ln w="12700">
            <a:solidFill>
              <a:srgbClr val="2E528F"/>
            </a:solidFill>
          </a:ln>
        </p:spPr>
        <p:txBody>
          <a:bodyPr vert="horz" wrap="square" lIns="0" tIns="141446" rIns="0" bIns="0" rtlCol="0">
            <a:spAutoFit/>
          </a:bodyPr>
          <a:lstStyle/>
          <a:p>
            <a:pPr algn="ctr" defTabSz="514350">
              <a:spcBef>
                <a:spcPts val="1114"/>
              </a:spcBef>
            </a:pPr>
            <a:r>
              <a:rPr sz="2025" spc="-20" dirty="0">
                <a:solidFill>
                  <a:srgbClr val="FFFFFF"/>
                </a:solidFill>
                <a:latin typeface="Carlito"/>
                <a:cs typeface="Carlito"/>
              </a:rPr>
              <a:t>Training?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  <a:p>
            <a:pPr algn="ctr" defTabSz="514350"/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Logistics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&amp;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technical</a:t>
            </a:r>
            <a:r>
              <a:rPr sz="2025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suport?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  <a:p>
            <a:pPr marL="714" algn="ctr" defTabSz="514350"/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Intelligence?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9605" y="288892"/>
            <a:ext cx="2345436" cy="3279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65921" y="1563624"/>
            <a:ext cx="3786473" cy="2101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6789" y="111443"/>
            <a:ext cx="3485793" cy="1229824"/>
          </a:xfrm>
          <a:prstGeom prst="rect">
            <a:avLst/>
          </a:prstGeom>
          <a:solidFill>
            <a:srgbClr val="FF0000"/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43" algn="ctr" defTabSz="514350">
              <a:lnSpc>
                <a:spcPts val="2323"/>
              </a:lnSpc>
            </a:pP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Without…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  <a:p>
            <a:pPr marL="2143" algn="ctr" defTabSz="514350"/>
            <a:r>
              <a:rPr sz="2025" spc="-17" dirty="0">
                <a:solidFill>
                  <a:srgbClr val="FFFFFF"/>
                </a:solidFill>
                <a:latin typeface="Carlito"/>
                <a:cs typeface="Carlito"/>
              </a:rPr>
              <a:t>…Training?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  <a:p>
            <a:pPr marL="1072" algn="ctr" defTabSz="514350"/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…Logistics </a:t>
            </a:r>
            <a:r>
              <a:rPr sz="2025" dirty="0">
                <a:solidFill>
                  <a:srgbClr val="FFFFFF"/>
                </a:solidFill>
                <a:latin typeface="Carlito"/>
                <a:cs typeface="Carlito"/>
              </a:rPr>
              <a:t>&amp; </a:t>
            </a:r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technical</a:t>
            </a:r>
            <a:r>
              <a:rPr sz="2025" spc="-1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25" spc="-3" dirty="0">
                <a:solidFill>
                  <a:srgbClr val="FFFFFF"/>
                </a:solidFill>
                <a:latin typeface="Carlito"/>
                <a:cs typeface="Carlito"/>
              </a:rPr>
              <a:t>suport?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  <a:p>
            <a:pPr marL="1072" algn="ctr" defTabSz="514350"/>
            <a:r>
              <a:rPr sz="2025" spc="-6" dirty="0">
                <a:solidFill>
                  <a:srgbClr val="FFFFFF"/>
                </a:solidFill>
                <a:latin typeface="Carlito"/>
                <a:cs typeface="Carlito"/>
              </a:rPr>
              <a:t>…Intelligence?</a:t>
            </a:r>
            <a:endParaRPr sz="2025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000" y="857"/>
            <a:ext cx="6858000" cy="3856911"/>
            <a:chOff x="0" y="1523"/>
            <a:chExt cx="12192000" cy="6856730"/>
          </a:xfrm>
        </p:grpSpPr>
        <p:sp>
          <p:nvSpPr>
            <p:cNvPr id="3" name="object 3"/>
            <p:cNvSpPr/>
            <p:nvPr/>
          </p:nvSpPr>
          <p:spPr>
            <a:xfrm>
              <a:off x="0" y="1523"/>
              <a:ext cx="12191999" cy="68564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850891"/>
              <a:ext cx="12190475" cy="20071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4400" y="153162"/>
            <a:ext cx="2796778" cy="94221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3038" spc="-31" dirty="0">
                <a:solidFill>
                  <a:srgbClr val="FFFFFF"/>
                </a:solidFill>
                <a:latin typeface="Carlito"/>
                <a:cs typeface="Carlito"/>
              </a:rPr>
              <a:t>Training?  </a:t>
            </a:r>
            <a:r>
              <a:rPr sz="3038" dirty="0">
                <a:solidFill>
                  <a:srgbClr val="FFFFFF"/>
                </a:solidFill>
                <a:latin typeface="Carlito"/>
                <a:cs typeface="Carlito"/>
              </a:rPr>
              <a:t>04.03.2020, </a:t>
            </a:r>
            <a:r>
              <a:rPr sz="3038" spc="-20" dirty="0">
                <a:solidFill>
                  <a:srgbClr val="FFFFFF"/>
                </a:solidFill>
                <a:latin typeface="Carlito"/>
                <a:cs typeface="Carlito"/>
              </a:rPr>
              <a:t>day</a:t>
            </a:r>
            <a:r>
              <a:rPr sz="3038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038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endParaRPr sz="3038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Ger Hanley </a:t>
            </a:r>
          </a:p>
          <a:p>
            <a:pPr algn="ctr">
              <a:spcAft>
                <a:spcPts val="18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Founder Write Fund, Republic of Ireland 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000" y="857"/>
            <a:ext cx="6858000" cy="3856911"/>
            <a:chOff x="0" y="1523"/>
            <a:chExt cx="12192000" cy="6856730"/>
          </a:xfrm>
        </p:grpSpPr>
        <p:sp>
          <p:nvSpPr>
            <p:cNvPr id="3" name="object 3"/>
            <p:cNvSpPr/>
            <p:nvPr/>
          </p:nvSpPr>
          <p:spPr>
            <a:xfrm>
              <a:off x="0" y="1523"/>
              <a:ext cx="12191999" cy="68564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850891"/>
              <a:ext cx="12190475" cy="20071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4400" y="153162"/>
            <a:ext cx="2796778" cy="94221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3038" spc="-31" dirty="0">
                <a:solidFill>
                  <a:srgbClr val="FFFFFF"/>
                </a:solidFill>
                <a:latin typeface="Carlito"/>
                <a:cs typeface="Carlito"/>
              </a:rPr>
              <a:t>Training?  </a:t>
            </a:r>
            <a:r>
              <a:rPr sz="3038" dirty="0">
                <a:solidFill>
                  <a:srgbClr val="FFFFFF"/>
                </a:solidFill>
                <a:latin typeface="Carlito"/>
                <a:cs typeface="Carlito"/>
              </a:rPr>
              <a:t>04.03.2020, </a:t>
            </a:r>
            <a:r>
              <a:rPr sz="3038" spc="-20" dirty="0">
                <a:solidFill>
                  <a:srgbClr val="FFFFFF"/>
                </a:solidFill>
                <a:latin typeface="Carlito"/>
                <a:cs typeface="Carlito"/>
              </a:rPr>
              <a:t>day</a:t>
            </a:r>
            <a:r>
              <a:rPr sz="3038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038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endParaRPr sz="3038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50452" y="1262728"/>
            <a:ext cx="1800225" cy="2553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8759" y="440627"/>
            <a:ext cx="2976372" cy="2976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86869" y="1471898"/>
            <a:ext cx="2976372" cy="2001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76309" y="100805"/>
            <a:ext cx="6039383" cy="963725"/>
          </a:xfrm>
          <a:prstGeom prst="rect">
            <a:avLst/>
          </a:prstGeom>
        </p:spPr>
        <p:txBody>
          <a:bodyPr vert="horz" wrap="square" lIns="0" tIns="268605" rIns="0" bIns="0" rtlCol="0">
            <a:spAutoFit/>
          </a:bodyPr>
          <a:lstStyle/>
          <a:p>
            <a:pPr marL="3364349" algn="ctr">
              <a:spcBef>
                <a:spcPts val="53"/>
              </a:spcBef>
            </a:pPr>
            <a:r>
              <a:rPr sz="2250" spc="-8" dirty="0">
                <a:latin typeface="Carlito"/>
                <a:cs typeface="Carlito"/>
              </a:rPr>
              <a:t>Intelligence?</a:t>
            </a:r>
            <a:endParaRPr sz="2250">
              <a:latin typeface="Carlito"/>
              <a:cs typeface="Carlito"/>
            </a:endParaRPr>
          </a:p>
          <a:p>
            <a:pPr marL="3341489" algn="ctr">
              <a:spcBef>
                <a:spcPts val="3"/>
              </a:spcBef>
            </a:pPr>
            <a:r>
              <a:rPr sz="2250" spc="-59" dirty="0">
                <a:latin typeface="Carlito"/>
                <a:cs typeface="Carlito"/>
              </a:rPr>
              <a:t>Yes </a:t>
            </a:r>
            <a:r>
              <a:rPr sz="2250" spc="-3" dirty="0">
                <a:latin typeface="Carlito"/>
                <a:cs typeface="Carlito"/>
              </a:rPr>
              <a:t>– </a:t>
            </a:r>
            <a:r>
              <a:rPr sz="2250" spc="-25" dirty="0">
                <a:latin typeface="Carlito"/>
                <a:cs typeface="Carlito"/>
              </a:rPr>
              <a:t>like</a:t>
            </a:r>
            <a:r>
              <a:rPr sz="2250" spc="45" dirty="0">
                <a:latin typeface="Carlito"/>
                <a:cs typeface="Carlito"/>
              </a:rPr>
              <a:t> </a:t>
            </a:r>
            <a:r>
              <a:rPr sz="2250" spc="-11" dirty="0">
                <a:latin typeface="Carlito"/>
                <a:cs typeface="Carlito"/>
              </a:rPr>
              <a:t>infiltration</a:t>
            </a:r>
            <a:endParaRPr sz="225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1" y="857"/>
            <a:ext cx="6857999" cy="3856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9998" y="3054953"/>
            <a:ext cx="6165771" cy="474714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3038" spc="-56" dirty="0">
                <a:solidFill>
                  <a:srgbClr val="FFFFFF"/>
                </a:solidFill>
                <a:latin typeface="Carlito"/>
                <a:cs typeface="Carlito"/>
              </a:rPr>
              <a:t>Yes, </a:t>
            </a:r>
            <a:r>
              <a:rPr sz="3038" spc="-14" dirty="0">
                <a:solidFill>
                  <a:srgbClr val="FFFFFF"/>
                </a:solidFill>
                <a:latin typeface="Carlito"/>
                <a:cs typeface="Carlito"/>
              </a:rPr>
              <a:t>you </a:t>
            </a:r>
            <a:r>
              <a:rPr sz="3038" spc="-11" dirty="0">
                <a:solidFill>
                  <a:srgbClr val="FFFFFF"/>
                </a:solidFill>
                <a:latin typeface="Carlito"/>
                <a:cs typeface="Carlito"/>
              </a:rPr>
              <a:t>can </a:t>
            </a:r>
            <a:r>
              <a:rPr sz="3038" spc="-3" dirty="0">
                <a:solidFill>
                  <a:srgbClr val="FFFFFF"/>
                </a:solidFill>
                <a:latin typeface="Carlito"/>
                <a:cs typeface="Carlito"/>
              </a:rPr>
              <a:t>be harmed on </a:t>
            </a:r>
            <a:r>
              <a:rPr sz="3038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3038" spc="10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038" spc="-11" dirty="0">
                <a:solidFill>
                  <a:srgbClr val="FFFFFF"/>
                </a:solidFill>
                <a:latin typeface="Carlito"/>
                <a:cs typeface="Carlito"/>
              </a:rPr>
              <a:t>battlefield</a:t>
            </a:r>
            <a:endParaRPr sz="3038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692" y="388747"/>
            <a:ext cx="5743784" cy="1821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3144" y="2809780"/>
            <a:ext cx="3544014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514350">
              <a:spcBef>
                <a:spcPts val="56"/>
              </a:spcBef>
            </a:pPr>
            <a:r>
              <a:rPr sz="1013" u="heavy" spc="-6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https://bmjopen.bmj.com/content/bmjopen/10/7/e035626.full.pdf</a:t>
            </a:r>
            <a:endParaRPr sz="1013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8603" y="320611"/>
            <a:ext cx="4209098" cy="3314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7929" y="3646456"/>
            <a:ext cx="2622828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514350">
              <a:spcBef>
                <a:spcPts val="56"/>
              </a:spcBef>
            </a:pPr>
            <a:r>
              <a:rPr sz="1013" u="heavy" spc="-6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https://bmjopen.bmj.com/content/10/7/e035626</a:t>
            </a:r>
            <a:endParaRPr sz="1013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68604" y="323896"/>
            <a:ext cx="4642008" cy="3311843"/>
            <a:chOff x="2491739" y="575816"/>
            <a:chExt cx="8252459" cy="5887720"/>
          </a:xfrm>
        </p:grpSpPr>
        <p:sp>
          <p:nvSpPr>
            <p:cNvPr id="3" name="object 3"/>
            <p:cNvSpPr/>
            <p:nvPr/>
          </p:nvSpPr>
          <p:spPr>
            <a:xfrm>
              <a:off x="2491739" y="575816"/>
              <a:ext cx="7476994" cy="58874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095999" y="5387340"/>
              <a:ext cx="3002280" cy="1013460"/>
            </a:xfrm>
            <a:custGeom>
              <a:avLst/>
              <a:gdLst/>
              <a:ahLst/>
              <a:cxnLst/>
              <a:rect l="l" t="t" r="r" b="b"/>
              <a:pathLst>
                <a:path w="3002279" h="1013460">
                  <a:moveTo>
                    <a:pt x="3002279" y="0"/>
                  </a:moveTo>
                  <a:lnTo>
                    <a:pt x="0" y="0"/>
                  </a:lnTo>
                  <a:lnTo>
                    <a:pt x="0" y="1013460"/>
                  </a:lnTo>
                  <a:lnTo>
                    <a:pt x="3002279" y="1013460"/>
                  </a:lnTo>
                  <a:lnTo>
                    <a:pt x="3002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346191" y="4024884"/>
              <a:ext cx="5398008" cy="24185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87929" y="3646456"/>
            <a:ext cx="2622828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514350">
              <a:spcBef>
                <a:spcPts val="56"/>
              </a:spcBef>
            </a:pPr>
            <a:r>
              <a:rPr sz="1013" u="heavy" spc="-6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4"/>
              </a:rPr>
              <a:t>https://bmjopen.bmj.com/content/10/7/e035626</a:t>
            </a:r>
            <a:endParaRPr sz="1013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5931" y="597503"/>
            <a:ext cx="2522887" cy="3133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30887" y="597503"/>
            <a:ext cx="2687478" cy="3133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58515" y="71009"/>
            <a:ext cx="5711785" cy="28421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800" b="1" dirty="0">
                <a:latin typeface="Arial"/>
                <a:cs typeface="Arial"/>
              </a:rPr>
              <a:t>… </a:t>
            </a:r>
            <a:r>
              <a:rPr sz="1800" b="1" spc="-3" dirty="0">
                <a:latin typeface="Arial"/>
                <a:cs typeface="Arial"/>
              </a:rPr>
              <a:t>complaint </a:t>
            </a:r>
            <a:r>
              <a:rPr sz="1800" b="1" dirty="0">
                <a:latin typeface="Arial"/>
                <a:cs typeface="Arial"/>
              </a:rPr>
              <a:t>to Professional </a:t>
            </a:r>
            <a:r>
              <a:rPr sz="1800" b="1" spc="-3" dirty="0">
                <a:latin typeface="Arial"/>
                <a:cs typeface="Arial"/>
              </a:rPr>
              <a:t>Liability</a:t>
            </a:r>
            <a:r>
              <a:rPr sz="1800" b="1" spc="-39" dirty="0">
                <a:latin typeface="Arial"/>
                <a:cs typeface="Arial"/>
              </a:rPr>
              <a:t> </a:t>
            </a:r>
            <a:r>
              <a:rPr sz="1800" b="1" spc="-3" dirty="0">
                <a:latin typeface="Arial"/>
                <a:cs typeface="Arial"/>
              </a:rPr>
              <a:t>Ombudsman…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6308" y="179209"/>
            <a:ext cx="1679853" cy="1759737"/>
          </a:xfrm>
          <a:prstGeom prst="rect">
            <a:avLst/>
          </a:prstGeom>
        </p:spPr>
        <p:txBody>
          <a:bodyPr vert="horz" wrap="square" lIns="0" tIns="45363" rIns="0" bIns="0" rtlCol="0">
            <a:spAutoFit/>
          </a:bodyPr>
          <a:lstStyle/>
          <a:p>
            <a:pPr marL="7144" marR="2858">
              <a:lnSpc>
                <a:spcPct val="90000"/>
              </a:lnSpc>
              <a:spcBef>
                <a:spcPts val="357"/>
              </a:spcBef>
            </a:pPr>
            <a:r>
              <a:rPr spc="-138" dirty="0"/>
              <a:t>Fired </a:t>
            </a:r>
            <a:r>
              <a:rPr spc="-118" dirty="0"/>
              <a:t>from  </a:t>
            </a:r>
            <a:r>
              <a:rPr spc="-183" dirty="0"/>
              <a:t>P</a:t>
            </a:r>
            <a:r>
              <a:rPr spc="-51" dirty="0"/>
              <a:t>o</a:t>
            </a:r>
            <a:r>
              <a:rPr spc="-68" dirty="0"/>
              <a:t>s</a:t>
            </a:r>
            <a:r>
              <a:rPr spc="-127" dirty="0"/>
              <a:t>tg</a:t>
            </a:r>
            <a:r>
              <a:rPr spc="-155" dirty="0"/>
              <a:t>r</a:t>
            </a:r>
            <a:r>
              <a:rPr spc="-110" dirty="0"/>
              <a:t>adu</a:t>
            </a:r>
            <a:r>
              <a:rPr spc="-124" dirty="0"/>
              <a:t>a</a:t>
            </a:r>
            <a:r>
              <a:rPr spc="-194" dirty="0"/>
              <a:t>t</a:t>
            </a:r>
            <a:r>
              <a:rPr spc="-90" dirty="0"/>
              <a:t>e  </a:t>
            </a:r>
            <a:r>
              <a:rPr spc="-82" dirty="0"/>
              <a:t>Medical  </a:t>
            </a:r>
            <a:r>
              <a:rPr spc="-124" dirty="0"/>
              <a:t>Education  </a:t>
            </a:r>
            <a:r>
              <a:rPr spc="-138" dirty="0"/>
              <a:t>Centre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6308" y="2132195"/>
            <a:ext cx="1780937" cy="903565"/>
          </a:xfrm>
          <a:prstGeom prst="rect">
            <a:avLst/>
          </a:prstGeom>
        </p:spPr>
        <p:txBody>
          <a:bodyPr vert="horz" wrap="square" lIns="0" tIns="30718" rIns="0" bIns="0" rtlCol="0">
            <a:spAutoFit/>
          </a:bodyPr>
          <a:lstStyle/>
          <a:p>
            <a:pPr marL="135731" marR="2858" indent="-128945" defTabSz="514350">
              <a:lnSpc>
                <a:spcPct val="90000"/>
              </a:lnSpc>
              <a:spcBef>
                <a:spcPts val="242"/>
              </a:spcBef>
              <a:buFont typeface="Arial"/>
              <a:buChar char="•"/>
              <a:tabLst>
                <a:tab pos="136088" algn="l"/>
              </a:tabLst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…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but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designated by  Suprem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Medical  Council </a:t>
            </a: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as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Chief 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Expert </a:t>
            </a:r>
            <a:r>
              <a:rPr sz="1575" spc="-14" dirty="0">
                <a:solidFill>
                  <a:prstClr val="black"/>
                </a:solidFill>
                <a:latin typeface="Carlito"/>
                <a:cs typeface="Carlito"/>
              </a:rPr>
              <a:t>for</a:t>
            </a:r>
            <a:r>
              <a:rPr sz="1575" spc="-2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COVID-19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76469" y="0"/>
            <a:ext cx="4248745" cy="3857625"/>
            <a:chOff x="4639055" y="0"/>
            <a:chExt cx="7553325" cy="6858000"/>
          </a:xfrm>
        </p:grpSpPr>
        <p:sp>
          <p:nvSpPr>
            <p:cNvPr id="5" name="object 5"/>
            <p:cNvSpPr/>
            <p:nvPr/>
          </p:nvSpPr>
          <p:spPr>
            <a:xfrm>
              <a:off x="4639055" y="0"/>
              <a:ext cx="7553325" cy="6858000"/>
            </a:xfrm>
            <a:custGeom>
              <a:avLst/>
              <a:gdLst/>
              <a:ahLst/>
              <a:cxnLst/>
              <a:rect l="l" t="t" r="r" b="b"/>
              <a:pathLst>
                <a:path w="7553325" h="6858000">
                  <a:moveTo>
                    <a:pt x="755294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552944" y="6858000"/>
                  </a:lnTo>
                  <a:lnTo>
                    <a:pt x="7552944" y="0"/>
                  </a:lnTo>
                  <a:close/>
                </a:path>
              </a:pathLst>
            </a:custGeom>
            <a:solidFill>
              <a:srgbClr val="C7C9C9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059679" y="512063"/>
              <a:ext cx="6707124" cy="58628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23687" y="557733"/>
              <a:ext cx="6583680" cy="5739130"/>
            </a:xfrm>
            <a:custGeom>
              <a:avLst/>
              <a:gdLst/>
              <a:ahLst/>
              <a:cxnLst/>
              <a:rect l="l" t="t" r="r" b="b"/>
              <a:pathLst>
                <a:path w="6583680" h="5739130">
                  <a:moveTo>
                    <a:pt x="6583679" y="0"/>
                  </a:moveTo>
                  <a:lnTo>
                    <a:pt x="0" y="0"/>
                  </a:lnTo>
                  <a:lnTo>
                    <a:pt x="0" y="5739003"/>
                  </a:lnTo>
                  <a:lnTo>
                    <a:pt x="6583679" y="5739003"/>
                  </a:lnTo>
                  <a:lnTo>
                    <a:pt x="65836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123687" y="557733"/>
              <a:ext cx="6583680" cy="5739130"/>
            </a:xfrm>
            <a:custGeom>
              <a:avLst/>
              <a:gdLst/>
              <a:ahLst/>
              <a:cxnLst/>
              <a:rect l="l" t="t" r="r" b="b"/>
              <a:pathLst>
                <a:path w="6583680" h="5739130">
                  <a:moveTo>
                    <a:pt x="0" y="5739003"/>
                  </a:moveTo>
                  <a:lnTo>
                    <a:pt x="6583679" y="5739003"/>
                  </a:lnTo>
                  <a:lnTo>
                    <a:pt x="6583679" y="0"/>
                  </a:lnTo>
                  <a:lnTo>
                    <a:pt x="0" y="0"/>
                  </a:lnTo>
                  <a:lnTo>
                    <a:pt x="0" y="5739003"/>
                  </a:lnTo>
                  <a:close/>
                </a:path>
              </a:pathLst>
            </a:custGeom>
            <a:ln w="9525">
              <a:solidFill>
                <a:srgbClr val="C7C9C9"/>
              </a:solidFill>
            </a:ln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405627" y="832103"/>
              <a:ext cx="6019800" cy="51907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8759" y="760381"/>
            <a:ext cx="2976372" cy="2336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86869" y="834961"/>
            <a:ext cx="2976372" cy="2187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4443" y="560642"/>
            <a:ext cx="6446520" cy="2736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29077" y="3542557"/>
            <a:ext cx="2623185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514350">
              <a:spcBef>
                <a:spcPts val="56"/>
              </a:spcBef>
            </a:pPr>
            <a:r>
              <a:rPr sz="1013" u="heavy" spc="-6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https://bmjopen.bmj.com/content/10/7/e035626</a:t>
            </a:r>
            <a:endParaRPr sz="1013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A5F5B-7628-5848-B375-B6AB23353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Is Science Communication Accessible?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D15B2-91D5-F045-9FBE-C9D554F19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7156"/>
            <a:ext cx="9144000" cy="610644"/>
          </a:xfrm>
        </p:spPr>
        <p:txBody>
          <a:bodyPr/>
          <a:lstStyle/>
          <a:p>
            <a:r>
              <a:rPr lang="en-GB" i="1" dirty="0"/>
              <a:t>Ger Hanley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567D4-9E67-9A47-B44B-6F9E573D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93" y="5348591"/>
            <a:ext cx="3221434" cy="122615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CFE5959-0689-4F4F-AF13-B8ADBAB216B6}"/>
              </a:ext>
            </a:extLst>
          </p:cNvPr>
          <p:cNvSpPr txBox="1">
            <a:spLocks/>
          </p:cNvSpPr>
          <p:nvPr/>
        </p:nvSpPr>
        <p:spPr>
          <a:xfrm>
            <a:off x="1524000" y="3692829"/>
            <a:ext cx="9144000" cy="610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what does that mean in reality?</a:t>
            </a:r>
          </a:p>
        </p:txBody>
      </p:sp>
    </p:spTree>
    <p:extLst>
      <p:ext uri="{BB962C8B-B14F-4D97-AF65-F5344CB8AC3E}">
        <p14:creationId xmlns:p14="http://schemas.microsoft.com/office/powerpoint/2010/main" val="3402158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2779" y="342943"/>
            <a:ext cx="1478399" cy="388448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7144">
              <a:spcBef>
                <a:spcPts val="59"/>
              </a:spcBef>
            </a:pPr>
            <a:r>
              <a:rPr spc="-115" dirty="0"/>
              <a:t>Conclusion: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82778" y="1008840"/>
            <a:ext cx="1204436" cy="249227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135731" indent="-128945" defTabSz="514350">
              <a:spcBef>
                <a:spcPts val="53"/>
              </a:spcBef>
              <a:buFont typeface="Arial"/>
              <a:buChar char="•"/>
              <a:tabLst>
                <a:tab pos="136088" algn="l"/>
              </a:tabLst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Be</a:t>
            </a:r>
            <a:r>
              <a:rPr sz="1575" spc="-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prepared!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2778" y="342943"/>
            <a:ext cx="4036575" cy="388448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7144">
              <a:spcBef>
                <a:spcPts val="59"/>
              </a:spcBef>
            </a:pPr>
            <a:r>
              <a:rPr spc="-121" dirty="0"/>
              <a:t>Find </a:t>
            </a:r>
            <a:r>
              <a:rPr spc="-93" dirty="0"/>
              <a:t>your </a:t>
            </a:r>
            <a:r>
              <a:rPr spc="-143" dirty="0"/>
              <a:t>place </a:t>
            </a:r>
            <a:r>
              <a:rPr spc="-113" dirty="0"/>
              <a:t>in </a:t>
            </a:r>
            <a:r>
              <a:rPr spc="-141" dirty="0"/>
              <a:t>that</a:t>
            </a:r>
            <a:r>
              <a:rPr spc="-487" dirty="0"/>
              <a:t> </a:t>
            </a:r>
            <a:r>
              <a:rPr spc="-146" dirty="0"/>
              <a:t>info-war: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82778" y="960277"/>
            <a:ext cx="5657136" cy="1985920"/>
          </a:xfrm>
          <a:prstGeom prst="rect">
            <a:avLst/>
          </a:prstGeom>
        </p:spPr>
        <p:txBody>
          <a:bodyPr vert="horz" wrap="square" lIns="0" tIns="55364" rIns="0" bIns="0" rtlCol="0">
            <a:spAutoFit/>
          </a:bodyPr>
          <a:lstStyle/>
          <a:p>
            <a:pPr marL="135731" indent="-128945" defTabSz="514350">
              <a:spcBef>
                <a:spcPts val="436"/>
              </a:spcBef>
              <a:buFont typeface="Arial"/>
              <a:buChar char="•"/>
              <a:tabLst>
                <a:tab pos="136088" algn="l"/>
              </a:tabLst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On the </a:t>
            </a:r>
            <a:r>
              <a:rPr sz="1575" spc="-14" dirty="0">
                <a:solidFill>
                  <a:prstClr val="black"/>
                </a:solidFill>
                <a:latin typeface="Carlito"/>
                <a:cs typeface="Carlito"/>
              </a:rPr>
              <a:t>front</a:t>
            </a:r>
            <a:r>
              <a:rPr sz="1575" spc="1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line?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  <a:p>
            <a:pPr marL="521494" defTabSz="514350">
              <a:spcBef>
                <a:spcPts val="380"/>
              </a:spcBef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-&gt; </a:t>
            </a:r>
            <a:r>
              <a:rPr sz="1575" spc="-45" dirty="0">
                <a:solidFill>
                  <a:prstClr val="black"/>
                </a:solidFill>
                <a:latin typeface="Carlito"/>
                <a:cs typeface="Carlito"/>
              </a:rPr>
              <a:t>Take </a:t>
            </a:r>
            <a:r>
              <a:rPr sz="1575" spc="-11" dirty="0">
                <a:solidFill>
                  <a:prstClr val="black"/>
                </a:solidFill>
                <a:latin typeface="Carlito"/>
                <a:cs typeface="Carlito"/>
              </a:rPr>
              <a:t>your </a:t>
            </a: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media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training</a:t>
            </a:r>
            <a:r>
              <a:rPr sz="1575" spc="93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14" dirty="0">
                <a:solidFill>
                  <a:prstClr val="black"/>
                </a:solidFill>
                <a:latin typeface="Carlito"/>
                <a:cs typeface="Carlito"/>
              </a:rPr>
              <a:t>before!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  <a:p>
            <a:pPr marL="135731" indent="-128945" defTabSz="514350">
              <a:spcBef>
                <a:spcPts val="371"/>
              </a:spcBef>
              <a:buFont typeface="Arial"/>
              <a:buChar char="•"/>
              <a:tabLst>
                <a:tab pos="136088" algn="l"/>
              </a:tabLst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As a</a:t>
            </a:r>
            <a:r>
              <a:rPr sz="1575" spc="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suport?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  <a:p>
            <a:pPr marL="521494" defTabSz="514350">
              <a:spcBef>
                <a:spcPts val="371"/>
              </a:spcBef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-&gt;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Establish network </a:t>
            </a: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– with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journalist,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influencers,</a:t>
            </a:r>
            <a:r>
              <a:rPr sz="1575" spc="14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youtubers…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  <a:p>
            <a:pPr marL="135731" indent="-128945" defTabSz="514350">
              <a:spcBef>
                <a:spcPts val="380"/>
              </a:spcBef>
              <a:buFont typeface="Arial"/>
              <a:buChar char="•"/>
              <a:tabLst>
                <a:tab pos="136088" algn="l"/>
              </a:tabLst>
            </a:pP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Operation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in</a:t>
            </a:r>
            <a:r>
              <a:rPr sz="1575" spc="2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cover?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  <a:p>
            <a:pPr marL="521494" marR="2858" defTabSz="514350">
              <a:lnSpc>
                <a:spcPts val="1699"/>
              </a:lnSpc>
              <a:spcBef>
                <a:spcPts val="585"/>
              </a:spcBef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-&gt;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yes, </a:t>
            </a:r>
            <a:r>
              <a:rPr sz="1575" spc="-11" dirty="0">
                <a:solidFill>
                  <a:prstClr val="black"/>
                </a:solidFill>
                <a:latin typeface="Carlito"/>
                <a:cs typeface="Carlito"/>
              </a:rPr>
              <a:t>you </a:t>
            </a:r>
            <a:r>
              <a:rPr sz="1575" spc="-14" dirty="0">
                <a:solidFill>
                  <a:prstClr val="black"/>
                </a:solidFill>
                <a:latin typeface="Carlito"/>
                <a:cs typeface="Carlito"/>
              </a:rPr>
              <a:t>have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to </a:t>
            </a:r>
            <a:r>
              <a:rPr sz="1575" spc="-11" dirty="0">
                <a:solidFill>
                  <a:prstClr val="black"/>
                </a:solidFill>
                <a:latin typeface="Carlito"/>
                <a:cs typeface="Carlito"/>
              </a:rPr>
              <a:t>create </a:t>
            </a: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a </a:t>
            </a:r>
            <a:r>
              <a:rPr sz="1575" spc="-23" dirty="0">
                <a:solidFill>
                  <a:prstClr val="black"/>
                </a:solidFill>
                <a:latin typeface="Carlito"/>
                <a:cs typeface="Carlito"/>
              </a:rPr>
              <a:t>fake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account:p but </a:t>
            </a:r>
            <a:r>
              <a:rPr sz="1575" spc="-11" dirty="0">
                <a:solidFill>
                  <a:prstClr val="black"/>
                </a:solidFill>
                <a:latin typeface="Carlito"/>
                <a:cs typeface="Carlito"/>
              </a:rPr>
              <a:t>you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spy </a:t>
            </a:r>
            <a:r>
              <a:rPr sz="1575" spc="-14" dirty="0">
                <a:solidFill>
                  <a:prstClr val="black"/>
                </a:solidFill>
                <a:latin typeface="Carlito"/>
                <a:cs typeface="Carlito"/>
              </a:rPr>
              <a:t>for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right  side </a:t>
            </a: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of this</a:t>
            </a:r>
            <a:r>
              <a:rPr sz="1575" spc="2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14" dirty="0">
                <a:solidFill>
                  <a:prstClr val="black"/>
                </a:solidFill>
                <a:latin typeface="Carlito"/>
                <a:cs typeface="Carlito"/>
              </a:rPr>
              <a:t>warfare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8747" y="1550122"/>
            <a:ext cx="5018842" cy="630461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4050" spc="-132" dirty="0"/>
              <a:t>What </a:t>
            </a:r>
            <a:r>
              <a:rPr sz="4050" spc="-172" dirty="0"/>
              <a:t>would </a:t>
            </a:r>
            <a:r>
              <a:rPr sz="4050" spc="-253" dirty="0"/>
              <a:t>really</a:t>
            </a:r>
            <a:r>
              <a:rPr sz="4050" spc="-641" dirty="0"/>
              <a:t> </a:t>
            </a:r>
            <a:r>
              <a:rPr sz="4050" spc="-79" dirty="0"/>
              <a:t>help?</a:t>
            </a:r>
            <a:endParaRPr sz="405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8759" y="379761"/>
            <a:ext cx="6134481" cy="3098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29077" y="3542557"/>
            <a:ext cx="2623185" cy="1630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514350">
              <a:spcBef>
                <a:spcPts val="56"/>
              </a:spcBef>
            </a:pPr>
            <a:r>
              <a:rPr sz="1013" u="heavy" spc="-6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https://bmjopen.bmj.com/content/10/7/e035626</a:t>
            </a:r>
            <a:endParaRPr sz="1013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1" y="0"/>
            <a:ext cx="6857999" cy="3857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6309" y="100805"/>
            <a:ext cx="6039383" cy="72535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072" algn="ctr">
              <a:lnSpc>
                <a:spcPts val="2821"/>
              </a:lnSpc>
              <a:spcBef>
                <a:spcPts val="56"/>
              </a:spcBef>
            </a:pPr>
            <a:r>
              <a:rPr spc="-129" dirty="0">
                <a:solidFill>
                  <a:srgbClr val="FFFFFF"/>
                </a:solidFill>
              </a:rPr>
              <a:t>Spoiler:</a:t>
            </a:r>
          </a:p>
          <a:p>
            <a:pPr algn="ctr">
              <a:lnSpc>
                <a:spcPts val="2821"/>
              </a:lnSpc>
            </a:pPr>
            <a:r>
              <a:rPr spc="-113" dirty="0">
                <a:solidFill>
                  <a:srgbClr val="FFFFFF"/>
                </a:solidFill>
              </a:rPr>
              <a:t>Government</a:t>
            </a:r>
            <a:r>
              <a:rPr spc="-180" dirty="0">
                <a:solidFill>
                  <a:srgbClr val="FFFFFF"/>
                </a:solidFill>
              </a:rPr>
              <a:t> </a:t>
            </a:r>
            <a:r>
              <a:rPr spc="-104" dirty="0">
                <a:solidFill>
                  <a:srgbClr val="FFFFFF"/>
                </a:solidFill>
              </a:rPr>
              <a:t>is</a:t>
            </a:r>
            <a:r>
              <a:rPr spc="-191" dirty="0">
                <a:solidFill>
                  <a:srgbClr val="FFFFFF"/>
                </a:solidFill>
              </a:rPr>
              <a:t> </a:t>
            </a:r>
            <a:r>
              <a:rPr spc="-90" dirty="0">
                <a:solidFill>
                  <a:srgbClr val="FFFFFF"/>
                </a:solidFill>
              </a:rPr>
              <a:t>not</a:t>
            </a:r>
            <a:r>
              <a:rPr spc="-183" dirty="0">
                <a:solidFill>
                  <a:srgbClr val="FFFFFF"/>
                </a:solidFill>
              </a:rPr>
              <a:t> </a:t>
            </a:r>
            <a:r>
              <a:rPr spc="-141" dirty="0">
                <a:solidFill>
                  <a:srgbClr val="FFFFFF"/>
                </a:solidFill>
              </a:rPr>
              <a:t>always</a:t>
            </a:r>
            <a:r>
              <a:rPr spc="-205" dirty="0">
                <a:solidFill>
                  <a:srgbClr val="FFFFFF"/>
                </a:solidFill>
              </a:rPr>
              <a:t> </a:t>
            </a:r>
            <a:r>
              <a:rPr spc="-53" dirty="0">
                <a:solidFill>
                  <a:srgbClr val="FFFFFF"/>
                </a:solidFill>
              </a:rPr>
              <a:t>on</a:t>
            </a:r>
            <a:r>
              <a:rPr spc="-183" dirty="0">
                <a:solidFill>
                  <a:srgbClr val="FFFFFF"/>
                </a:solidFill>
              </a:rPr>
              <a:t> </a:t>
            </a:r>
            <a:r>
              <a:rPr spc="-93" dirty="0">
                <a:solidFill>
                  <a:srgbClr val="FFFFFF"/>
                </a:solidFill>
              </a:rPr>
              <a:t>your</a:t>
            </a:r>
            <a:r>
              <a:rPr spc="-191" dirty="0">
                <a:solidFill>
                  <a:srgbClr val="FFFFFF"/>
                </a:solidFill>
              </a:rPr>
              <a:t> </a:t>
            </a:r>
            <a:r>
              <a:rPr spc="-104" dirty="0">
                <a:solidFill>
                  <a:srgbClr val="FFFFFF"/>
                </a:solidFill>
              </a:rPr>
              <a:t>side!!!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2" y="1"/>
            <a:ext cx="385762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6904" y="129674"/>
            <a:ext cx="2600682" cy="11108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514350">
              <a:spcBef>
                <a:spcPts val="56"/>
              </a:spcBef>
            </a:pPr>
            <a:r>
              <a:rPr sz="675" spc="-6" dirty="0">
                <a:solidFill>
                  <a:prstClr val="black"/>
                </a:solidFill>
                <a:latin typeface="Carlito"/>
                <a:cs typeface="Carlito"/>
              </a:rPr>
              <a:t>https:</a:t>
            </a:r>
            <a:r>
              <a:rPr sz="675" spc="-6" dirty="0">
                <a:solidFill>
                  <a:prstClr val="black"/>
                </a:solidFill>
                <a:latin typeface="Carlito"/>
                <a:cs typeface="Carlito"/>
                <a:hlinkClick r:id="rId3"/>
              </a:rPr>
              <a:t>//www.facebook.com/pg/bartstaszewski/photos/?ref=page_internal</a:t>
            </a:r>
            <a:endParaRPr sz="675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6308" y="179209"/>
            <a:ext cx="1679853" cy="1759737"/>
          </a:xfrm>
          <a:prstGeom prst="rect">
            <a:avLst/>
          </a:prstGeom>
        </p:spPr>
        <p:txBody>
          <a:bodyPr vert="horz" wrap="square" lIns="0" tIns="45363" rIns="0" bIns="0" rtlCol="0">
            <a:spAutoFit/>
          </a:bodyPr>
          <a:lstStyle/>
          <a:p>
            <a:pPr marL="7144" marR="2858">
              <a:lnSpc>
                <a:spcPct val="90000"/>
              </a:lnSpc>
              <a:spcBef>
                <a:spcPts val="357"/>
              </a:spcBef>
            </a:pPr>
            <a:r>
              <a:rPr spc="-138" dirty="0"/>
              <a:t>Fired </a:t>
            </a:r>
            <a:r>
              <a:rPr spc="-118" dirty="0"/>
              <a:t>from  </a:t>
            </a:r>
            <a:r>
              <a:rPr spc="-183" dirty="0"/>
              <a:t>P</a:t>
            </a:r>
            <a:r>
              <a:rPr spc="-51" dirty="0"/>
              <a:t>o</a:t>
            </a:r>
            <a:r>
              <a:rPr spc="-68" dirty="0"/>
              <a:t>s</a:t>
            </a:r>
            <a:r>
              <a:rPr spc="-127" dirty="0"/>
              <a:t>tg</a:t>
            </a:r>
            <a:r>
              <a:rPr spc="-155" dirty="0"/>
              <a:t>r</a:t>
            </a:r>
            <a:r>
              <a:rPr spc="-110" dirty="0"/>
              <a:t>adu</a:t>
            </a:r>
            <a:r>
              <a:rPr spc="-124" dirty="0"/>
              <a:t>a</a:t>
            </a:r>
            <a:r>
              <a:rPr spc="-194" dirty="0"/>
              <a:t>t</a:t>
            </a:r>
            <a:r>
              <a:rPr spc="-90" dirty="0"/>
              <a:t>e  </a:t>
            </a:r>
            <a:r>
              <a:rPr spc="-82" dirty="0"/>
              <a:t>Medical  </a:t>
            </a:r>
            <a:r>
              <a:rPr spc="-124" dirty="0"/>
              <a:t>Education  </a:t>
            </a:r>
            <a:r>
              <a:rPr spc="-138" dirty="0"/>
              <a:t>Centre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6308" y="2132195"/>
            <a:ext cx="1780937" cy="903565"/>
          </a:xfrm>
          <a:prstGeom prst="rect">
            <a:avLst/>
          </a:prstGeom>
        </p:spPr>
        <p:txBody>
          <a:bodyPr vert="horz" wrap="square" lIns="0" tIns="30718" rIns="0" bIns="0" rtlCol="0">
            <a:spAutoFit/>
          </a:bodyPr>
          <a:lstStyle/>
          <a:p>
            <a:pPr marL="135731" marR="2858" indent="-128945" defTabSz="514350">
              <a:lnSpc>
                <a:spcPct val="90000"/>
              </a:lnSpc>
              <a:spcBef>
                <a:spcPts val="242"/>
              </a:spcBef>
              <a:buFont typeface="Arial"/>
              <a:buChar char="•"/>
              <a:tabLst>
                <a:tab pos="136088" algn="l"/>
              </a:tabLst>
            </a:pP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…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but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designated by  Suprem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Medical  Council </a:t>
            </a:r>
            <a:r>
              <a:rPr sz="1575" spc="-3" dirty="0">
                <a:solidFill>
                  <a:prstClr val="black"/>
                </a:solidFill>
                <a:latin typeface="Carlito"/>
                <a:cs typeface="Carlito"/>
              </a:rPr>
              <a:t>as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Chief  </a:t>
            </a:r>
            <a:r>
              <a:rPr sz="1575" spc="-6" dirty="0">
                <a:solidFill>
                  <a:prstClr val="black"/>
                </a:solidFill>
                <a:latin typeface="Carlito"/>
                <a:cs typeface="Carlito"/>
              </a:rPr>
              <a:t>Expert </a:t>
            </a:r>
            <a:r>
              <a:rPr sz="1575" spc="-14" dirty="0">
                <a:solidFill>
                  <a:prstClr val="black"/>
                </a:solidFill>
                <a:latin typeface="Carlito"/>
                <a:cs typeface="Carlito"/>
              </a:rPr>
              <a:t>for</a:t>
            </a:r>
            <a:r>
              <a:rPr sz="1575" spc="-2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Carlito"/>
                <a:cs typeface="Carlito"/>
              </a:rPr>
              <a:t>COVID-19</a:t>
            </a:r>
            <a:endParaRPr sz="1575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07666" y="519889"/>
            <a:ext cx="3386138" cy="2867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2778" y="342943"/>
            <a:ext cx="5122783" cy="388448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7144" defTabSz="514350">
              <a:spcBef>
                <a:spcPts val="59"/>
              </a:spcBef>
            </a:pPr>
            <a:r>
              <a:rPr sz="2475" spc="-149" dirty="0">
                <a:solidFill>
                  <a:prstClr val="black"/>
                </a:solidFill>
                <a:latin typeface="Trebuchet MS"/>
                <a:cs typeface="Trebuchet MS"/>
              </a:rPr>
              <a:t>„Science </a:t>
            </a:r>
            <a:r>
              <a:rPr sz="2475" spc="-115" dirty="0">
                <a:solidFill>
                  <a:prstClr val="black"/>
                </a:solidFill>
                <a:latin typeface="Trebuchet MS"/>
                <a:cs typeface="Trebuchet MS"/>
              </a:rPr>
              <a:t>Communication </a:t>
            </a:r>
            <a:r>
              <a:rPr sz="2475" spc="-113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2475" spc="-163" dirty="0">
                <a:solidFill>
                  <a:prstClr val="black"/>
                </a:solidFill>
                <a:latin typeface="Trebuchet MS"/>
                <a:cs typeface="Trebuchet MS"/>
              </a:rPr>
              <a:t>civil</a:t>
            </a:r>
            <a:r>
              <a:rPr sz="2475" spc="-3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475" spc="-135" dirty="0">
                <a:solidFill>
                  <a:prstClr val="black"/>
                </a:solidFill>
                <a:latin typeface="Trebuchet MS"/>
                <a:cs typeface="Trebuchet MS"/>
              </a:rPr>
              <a:t>society”</a:t>
            </a:r>
            <a:endParaRPr sz="247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64505" y="1241297"/>
            <a:ext cx="3830193" cy="2522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7304" y="1133685"/>
            <a:ext cx="1546265" cy="422712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514350">
              <a:spcBef>
                <a:spcPts val="56"/>
              </a:spcBef>
            </a:pPr>
            <a:r>
              <a:rPr sz="2700" spc="-3" dirty="0">
                <a:solidFill>
                  <a:prstClr val="black"/>
                </a:solidFill>
                <a:latin typeface="Carlito"/>
                <a:cs typeface="Carlito"/>
              </a:rPr>
              <a:t>…partisan?</a:t>
            </a:r>
            <a:endParaRPr sz="2700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000" y="0"/>
            <a:ext cx="6470809" cy="3857625"/>
            <a:chOff x="0" y="0"/>
            <a:chExt cx="115036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04360" cy="6858000"/>
            </a:xfrm>
            <a:custGeom>
              <a:avLst/>
              <a:gdLst/>
              <a:ahLst/>
              <a:cxnLst/>
              <a:rect l="l" t="t" r="r" b="b"/>
              <a:pathLst>
                <a:path w="4404360" h="6858000">
                  <a:moveTo>
                    <a:pt x="41024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404360" y="6857999"/>
                  </a:lnTo>
                  <a:lnTo>
                    <a:pt x="3255391" y="5263896"/>
                  </a:lnTo>
                  <a:lnTo>
                    <a:pt x="3255391" y="5258689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621023" y="0"/>
              <a:ext cx="1123315" cy="5329555"/>
            </a:xfrm>
            <a:custGeom>
              <a:avLst/>
              <a:gdLst/>
              <a:ahLst/>
              <a:cxnLst/>
              <a:rect l="l" t="t" r="r" b="b"/>
              <a:pathLst>
                <a:path w="1123314" h="5329555">
                  <a:moveTo>
                    <a:pt x="1123188" y="0"/>
                  </a:moveTo>
                  <a:lnTo>
                    <a:pt x="869061" y="0"/>
                  </a:lnTo>
                  <a:lnTo>
                    <a:pt x="0" y="5286502"/>
                  </a:lnTo>
                  <a:lnTo>
                    <a:pt x="247776" y="5329428"/>
                  </a:lnTo>
                  <a:lnTo>
                    <a:pt x="112318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314700" y="0"/>
              <a:ext cx="1118870" cy="5278120"/>
            </a:xfrm>
            <a:custGeom>
              <a:avLst/>
              <a:gdLst/>
              <a:ahLst/>
              <a:cxnLst/>
              <a:rect l="l" t="t" r="r" b="b"/>
              <a:pathLst>
                <a:path w="1118870" h="5278120">
                  <a:moveTo>
                    <a:pt x="1118615" y="0"/>
                  </a:moveTo>
                  <a:lnTo>
                    <a:pt x="866013" y="0"/>
                  </a:lnTo>
                  <a:lnTo>
                    <a:pt x="0" y="5239512"/>
                  </a:lnTo>
                  <a:lnTo>
                    <a:pt x="249427" y="5277612"/>
                  </a:lnTo>
                  <a:lnTo>
                    <a:pt x="1118615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314700" y="5239511"/>
              <a:ext cx="1229995" cy="1618615"/>
            </a:xfrm>
            <a:custGeom>
              <a:avLst/>
              <a:gdLst/>
              <a:ahLst/>
              <a:cxnLst/>
              <a:rect l="l" t="t" r="r" b="b"/>
              <a:pathLst>
                <a:path w="1229995" h="1618615">
                  <a:moveTo>
                    <a:pt x="0" y="0"/>
                  </a:moveTo>
                  <a:lnTo>
                    <a:pt x="1175892" y="1618487"/>
                  </a:lnTo>
                  <a:lnTo>
                    <a:pt x="1229867" y="1618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21023" y="5291328"/>
              <a:ext cx="1496695" cy="1567180"/>
            </a:xfrm>
            <a:custGeom>
              <a:avLst/>
              <a:gdLst/>
              <a:ahLst/>
              <a:cxnLst/>
              <a:rect l="l" t="t" r="r" b="b"/>
              <a:pathLst>
                <a:path w="1496695" h="1567179">
                  <a:moveTo>
                    <a:pt x="0" y="0"/>
                  </a:moveTo>
                  <a:lnTo>
                    <a:pt x="1444116" y="1566672"/>
                  </a:lnTo>
                  <a:lnTo>
                    <a:pt x="1496567" y="1566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621023" y="5286755"/>
              <a:ext cx="2131060" cy="1571625"/>
            </a:xfrm>
            <a:custGeom>
              <a:avLst/>
              <a:gdLst/>
              <a:ahLst/>
              <a:cxnLst/>
              <a:rect l="l" t="t" r="r" b="b"/>
              <a:pathLst>
                <a:path w="2131060" h="1571625">
                  <a:moveTo>
                    <a:pt x="0" y="0"/>
                  </a:moveTo>
                  <a:lnTo>
                    <a:pt x="0" y="4699"/>
                  </a:lnTo>
                  <a:lnTo>
                    <a:pt x="1495552" y="1571243"/>
                  </a:lnTo>
                  <a:lnTo>
                    <a:pt x="2130552" y="1571243"/>
                  </a:lnTo>
                  <a:lnTo>
                    <a:pt x="247650" y="42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314700" y="5239511"/>
              <a:ext cx="1696720" cy="1618615"/>
            </a:xfrm>
            <a:custGeom>
              <a:avLst/>
              <a:gdLst/>
              <a:ahLst/>
              <a:cxnLst/>
              <a:rect l="l" t="t" r="r" b="b"/>
              <a:pathLst>
                <a:path w="1696720" h="1618615">
                  <a:moveTo>
                    <a:pt x="0" y="0"/>
                  </a:moveTo>
                  <a:lnTo>
                    <a:pt x="1229233" y="1618487"/>
                  </a:lnTo>
                  <a:lnTo>
                    <a:pt x="1696212" y="1618487"/>
                  </a:lnTo>
                  <a:lnTo>
                    <a:pt x="292226" y="95250"/>
                  </a:lnTo>
                  <a:lnTo>
                    <a:pt x="244601" y="42799"/>
                  </a:lnTo>
                  <a:lnTo>
                    <a:pt x="249300" y="42799"/>
                  </a:lnTo>
                  <a:lnTo>
                    <a:pt x="249300" y="38100"/>
                  </a:lnTo>
                  <a:lnTo>
                    <a:pt x="244601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010911" y="68580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010911" y="1962911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127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010911" y="323850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010911" y="4515611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pPr defTabSz="514350"/>
              <a:endParaRPr sz="1013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564219" y="416481"/>
            <a:ext cx="2408515" cy="353102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>
              <a:spcBef>
                <a:spcPts val="53"/>
              </a:spcBef>
            </a:pPr>
            <a:r>
              <a:rPr sz="2250" spc="-3" dirty="0">
                <a:latin typeface="Carlito"/>
                <a:cs typeface="Carlito"/>
              </a:rPr>
              <a:t>Being</a:t>
            </a:r>
            <a:r>
              <a:rPr sz="2250" spc="-28" dirty="0">
                <a:latin typeface="Carlito"/>
                <a:cs typeface="Carlito"/>
              </a:rPr>
              <a:t> </a:t>
            </a:r>
            <a:r>
              <a:rPr sz="2250" spc="-3" dirty="0">
                <a:latin typeface="Carlito"/>
                <a:cs typeface="Carlito"/>
              </a:rPr>
              <a:t>INDEPENDENT</a:t>
            </a:r>
            <a:endParaRPr sz="225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12357" y="1134399"/>
            <a:ext cx="6018252" cy="1789777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2558891" defTabSz="514350">
              <a:spcBef>
                <a:spcPts val="53"/>
              </a:spcBef>
            </a:pPr>
            <a:r>
              <a:rPr sz="2250" spc="-3" dirty="0">
                <a:solidFill>
                  <a:prstClr val="black"/>
                </a:solidFill>
                <a:latin typeface="Carlito"/>
                <a:cs typeface="Carlito"/>
              </a:rPr>
              <a:t>Being </a:t>
            </a:r>
            <a:r>
              <a:rPr sz="2250" spc="-14" dirty="0">
                <a:solidFill>
                  <a:prstClr val="black"/>
                </a:solidFill>
                <a:latin typeface="Carlito"/>
                <a:cs typeface="Carlito"/>
              </a:rPr>
              <a:t>PROTECTED </a:t>
            </a:r>
            <a:r>
              <a:rPr sz="2250" spc="-6" dirty="0">
                <a:solidFill>
                  <a:prstClr val="black"/>
                </a:solidFill>
                <a:latin typeface="Carlito"/>
                <a:cs typeface="Carlito"/>
              </a:rPr>
              <a:t>by</a:t>
            </a:r>
            <a:r>
              <a:rPr sz="2250" spc="-1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2250" spc="-8" dirty="0">
                <a:solidFill>
                  <a:prstClr val="black"/>
                </a:solidFill>
                <a:latin typeface="Carlito"/>
                <a:cs typeface="Carlito"/>
              </a:rPr>
              <a:t>network</a:t>
            </a:r>
            <a:endParaRPr sz="2250">
              <a:solidFill>
                <a:prstClr val="black"/>
              </a:solidFill>
              <a:latin typeface="Carlito"/>
              <a:cs typeface="Carlito"/>
            </a:endParaRPr>
          </a:p>
          <a:p>
            <a:pPr marL="7144" defTabSz="514350">
              <a:lnSpc>
                <a:spcPts val="1825"/>
              </a:lnSpc>
              <a:spcBef>
                <a:spcPts val="1401"/>
              </a:spcBef>
            </a:pPr>
            <a:r>
              <a:rPr sz="1744" spc="-62" dirty="0">
                <a:solidFill>
                  <a:srgbClr val="FFFFFF"/>
                </a:solidFill>
                <a:latin typeface="Trebuchet MS"/>
                <a:cs typeface="Trebuchet MS"/>
              </a:rPr>
              <a:t>Opportunities?</a:t>
            </a:r>
            <a:endParaRPr sz="1744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558891" defTabSz="514350">
              <a:lnSpc>
                <a:spcPts val="2433"/>
              </a:lnSpc>
            </a:pPr>
            <a:r>
              <a:rPr sz="2250" spc="-3" dirty="0">
                <a:solidFill>
                  <a:prstClr val="black"/>
                </a:solidFill>
                <a:latin typeface="Carlito"/>
                <a:cs typeface="Carlito"/>
              </a:rPr>
              <a:t>Being</a:t>
            </a:r>
            <a:r>
              <a:rPr sz="2250" spc="-6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2250" spc="-3" dirty="0">
                <a:solidFill>
                  <a:prstClr val="black"/>
                </a:solidFill>
                <a:latin typeface="Carlito"/>
                <a:cs typeface="Carlito"/>
              </a:rPr>
              <a:t>EFFICIENT</a:t>
            </a:r>
            <a:endParaRPr sz="2250">
              <a:solidFill>
                <a:prstClr val="black"/>
              </a:solidFill>
              <a:latin typeface="Carlito"/>
              <a:cs typeface="Carlito"/>
            </a:endParaRPr>
          </a:p>
          <a:p>
            <a:pPr defTabSz="514350"/>
            <a:endParaRPr sz="2419">
              <a:solidFill>
                <a:prstClr val="black"/>
              </a:solidFill>
              <a:latin typeface="Carlito"/>
              <a:cs typeface="Carlito"/>
            </a:endParaRPr>
          </a:p>
          <a:p>
            <a:pPr marL="2558891" defTabSz="514350"/>
            <a:r>
              <a:rPr sz="2250" spc="-3" dirty="0">
                <a:solidFill>
                  <a:prstClr val="black"/>
                </a:solidFill>
                <a:latin typeface="Carlito"/>
                <a:cs typeface="Carlito"/>
              </a:rPr>
              <a:t>Being</a:t>
            </a:r>
            <a:r>
              <a:rPr sz="2250" spc="-6" dirty="0">
                <a:solidFill>
                  <a:prstClr val="black"/>
                </a:solidFill>
                <a:latin typeface="Carlito"/>
                <a:cs typeface="Carlito"/>
              </a:rPr>
              <a:t> INFLUENTIAL</a:t>
            </a:r>
            <a:endParaRPr sz="2250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1" y="0"/>
            <a:ext cx="6857999" cy="3857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4836" y="169421"/>
            <a:ext cx="2268498" cy="1409714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159306">
              <a:spcBef>
                <a:spcPts val="56"/>
              </a:spcBef>
            </a:pPr>
            <a:r>
              <a:rPr sz="3038" b="1" spc="25" dirty="0">
                <a:latin typeface="Lato"/>
                <a:cs typeface="Lato"/>
              </a:rPr>
              <a:t>Battlefield:  </a:t>
            </a:r>
            <a:r>
              <a:rPr sz="3038" b="1" spc="20" dirty="0">
                <a:latin typeface="Lato"/>
                <a:cs typeface="Lato"/>
              </a:rPr>
              <a:t>social</a:t>
            </a:r>
            <a:r>
              <a:rPr sz="3038" b="1" spc="-188" dirty="0">
                <a:latin typeface="Lato"/>
                <a:cs typeface="Lato"/>
              </a:rPr>
              <a:t> </a:t>
            </a:r>
            <a:r>
              <a:rPr sz="3038" b="1" spc="59" dirty="0">
                <a:latin typeface="Lato"/>
                <a:cs typeface="Lato"/>
              </a:rPr>
              <a:t>media!</a:t>
            </a:r>
            <a:endParaRPr sz="3038">
              <a:latin typeface="Lato"/>
              <a:cs typeface="La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6796" y="1578412"/>
            <a:ext cx="2633186" cy="1218723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defTabSz="514350">
              <a:spcBef>
                <a:spcPts val="53"/>
              </a:spcBef>
            </a:pPr>
            <a:r>
              <a:rPr sz="1575" spc="11" dirty="0">
                <a:solidFill>
                  <a:prstClr val="black"/>
                </a:solidFill>
                <a:latin typeface="Lato"/>
                <a:cs typeface="Lato"/>
              </a:rPr>
              <a:t>Dariusz</a:t>
            </a:r>
            <a:r>
              <a:rPr sz="1575" spc="-104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11" dirty="0">
                <a:solidFill>
                  <a:prstClr val="black"/>
                </a:solidFill>
                <a:latin typeface="Lato"/>
                <a:cs typeface="Lato"/>
              </a:rPr>
              <a:t>Aksamit</a:t>
            </a:r>
            <a:endParaRPr sz="1575">
              <a:solidFill>
                <a:prstClr val="black"/>
              </a:solidFill>
              <a:latin typeface="Lato"/>
              <a:cs typeface="Lato"/>
            </a:endParaRPr>
          </a:p>
          <a:p>
            <a:pPr marL="7144" marR="2858" defTabSz="514350"/>
            <a:r>
              <a:rPr sz="1575" spc="6" dirty="0">
                <a:solidFill>
                  <a:prstClr val="black"/>
                </a:solidFill>
                <a:latin typeface="Lato"/>
                <a:cs typeface="Lato"/>
              </a:rPr>
              <a:t>March for</a:t>
            </a:r>
            <a:r>
              <a:rPr sz="1575" spc="-304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Lato"/>
                <a:cs typeface="Lato"/>
              </a:rPr>
              <a:t>Science </a:t>
            </a:r>
            <a:r>
              <a:rPr sz="1575" dirty="0">
                <a:solidFill>
                  <a:prstClr val="black"/>
                </a:solidFill>
                <a:latin typeface="Lato"/>
                <a:cs typeface="Lato"/>
              </a:rPr>
              <a:t>Foundation  </a:t>
            </a:r>
            <a:r>
              <a:rPr sz="1575" u="heavy" spc="-8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Lato"/>
                <a:cs typeface="Lato"/>
                <a:hlinkClick r:id="rId3"/>
              </a:rPr>
              <a:t>www.aksamit.info</a:t>
            </a:r>
            <a:endParaRPr sz="1575">
              <a:solidFill>
                <a:prstClr val="black"/>
              </a:solidFill>
              <a:latin typeface="Lato"/>
              <a:cs typeface="Lato"/>
            </a:endParaRPr>
          </a:p>
          <a:p>
            <a:pPr defTabSz="514350"/>
            <a:endParaRPr sz="1575">
              <a:solidFill>
                <a:prstClr val="black"/>
              </a:solidFill>
              <a:latin typeface="Lato"/>
              <a:cs typeface="Lato"/>
            </a:endParaRPr>
          </a:p>
          <a:p>
            <a:pPr marL="7144" defTabSz="514350"/>
            <a:r>
              <a:rPr sz="1575" dirty="0">
                <a:solidFill>
                  <a:prstClr val="black"/>
                </a:solidFill>
                <a:latin typeface="Lato"/>
                <a:cs typeface="Lato"/>
              </a:rPr>
              <a:t>AESIS</a:t>
            </a:r>
            <a:r>
              <a:rPr sz="1575" spc="-98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6" dirty="0">
                <a:solidFill>
                  <a:prstClr val="black"/>
                </a:solidFill>
                <a:latin typeface="Lato"/>
                <a:cs typeface="Lato"/>
              </a:rPr>
              <a:t>Impact</a:t>
            </a:r>
            <a:r>
              <a:rPr sz="1575" spc="-93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20" dirty="0">
                <a:solidFill>
                  <a:prstClr val="black"/>
                </a:solidFill>
                <a:latin typeface="Lato"/>
                <a:cs typeface="Lato"/>
              </a:rPr>
              <a:t>of</a:t>
            </a:r>
            <a:r>
              <a:rPr sz="1575" spc="-104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8" dirty="0">
                <a:solidFill>
                  <a:prstClr val="black"/>
                </a:solidFill>
                <a:latin typeface="Lato"/>
                <a:cs typeface="Lato"/>
              </a:rPr>
              <a:t>Science</a:t>
            </a:r>
            <a:r>
              <a:rPr sz="1575" spc="-107" dirty="0">
                <a:solidFill>
                  <a:prstClr val="black"/>
                </a:solidFill>
                <a:latin typeface="Lato"/>
                <a:cs typeface="Lato"/>
              </a:rPr>
              <a:t> </a:t>
            </a:r>
            <a:r>
              <a:rPr sz="1575" spc="-3" dirty="0">
                <a:solidFill>
                  <a:prstClr val="black"/>
                </a:solidFill>
                <a:latin typeface="Lato"/>
                <a:cs typeface="Lato"/>
              </a:rPr>
              <a:t>2021</a:t>
            </a:r>
            <a:endParaRPr sz="1575">
              <a:solidFill>
                <a:prstClr val="black"/>
              </a:solidFill>
              <a:latin typeface="Lato"/>
              <a:cs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10515600" cy="1325563"/>
          </a:xfrm>
        </p:spPr>
        <p:txBody>
          <a:bodyPr/>
          <a:lstStyle/>
          <a:p>
            <a:r>
              <a:rPr lang="en-GB" b="1" dirty="0"/>
              <a:t>Science 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868A3-CE80-C544-9C3E-481CE3E5A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1346200"/>
            <a:ext cx="66929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74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Marina </a:t>
            </a:r>
            <a:r>
              <a:rPr lang="nl-NL" sz="29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Joubert</a:t>
            </a:r>
            <a:r>
              <a:rPr lang="nl-NL" sz="2900" b="1" dirty="0">
                <a:solidFill>
                  <a:srgbClr val="820000"/>
                </a:solidFill>
                <a:latin typeface="Garamond" panose="02020404030301010803" pitchFamily="18" charset="0"/>
              </a:rPr>
              <a:t> 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AU" sz="2500" i="1" dirty="0">
                <a:latin typeface="Garamond" panose="02020404030301010803" pitchFamily="18" charset="0"/>
              </a:rPr>
              <a:t>Senior Researcher, Stellenbosch University, South Africa 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</p:txBody>
      </p:sp>
    </p:spTree>
    <p:extLst>
      <p:ext uri="{BB962C8B-B14F-4D97-AF65-F5344CB8AC3E}">
        <p14:creationId xmlns:p14="http://schemas.microsoft.com/office/powerpoint/2010/main" val="3753806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9290"/>
            <a:ext cx="12192000" cy="6857365"/>
            <a:chOff x="0" y="0"/>
            <a:chExt cx="12192000" cy="6857365"/>
          </a:xfrm>
        </p:grpSpPr>
        <p:sp>
          <p:nvSpPr>
            <p:cNvPr id="3" name="object 3"/>
            <p:cNvSpPr/>
            <p:nvPr/>
          </p:nvSpPr>
          <p:spPr>
            <a:xfrm>
              <a:off x="30480" y="0"/>
              <a:ext cx="12161520" cy="68572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208276"/>
              <a:ext cx="12192000" cy="31607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5300" y="96011"/>
              <a:ext cx="11134344" cy="8412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85800" y="0"/>
              <a:ext cx="10899648" cy="13030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21208" y="121920"/>
              <a:ext cx="11028045" cy="734695"/>
            </a:xfrm>
            <a:custGeom>
              <a:avLst/>
              <a:gdLst/>
              <a:ahLst/>
              <a:cxnLst/>
              <a:rect l="l" t="t" r="r" b="b"/>
              <a:pathLst>
                <a:path w="11028045" h="734694">
                  <a:moveTo>
                    <a:pt x="11027664" y="0"/>
                  </a:moveTo>
                  <a:lnTo>
                    <a:pt x="0" y="0"/>
                  </a:lnTo>
                  <a:lnTo>
                    <a:pt x="0" y="734568"/>
                  </a:lnTo>
                  <a:lnTo>
                    <a:pt x="11027664" y="734568"/>
                  </a:lnTo>
                  <a:lnTo>
                    <a:pt x="11027664" y="0"/>
                  </a:lnTo>
                  <a:close/>
                </a:path>
              </a:pathLst>
            </a:custGeom>
            <a:solidFill>
              <a:srgbClr val="7E7E7E">
                <a:alpha val="5803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11535" y="0"/>
            <a:ext cx="98507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spc="-150" dirty="0">
                <a:solidFill>
                  <a:srgbClr val="000000"/>
                </a:solidFill>
                <a:latin typeface="Trebuchet MS"/>
                <a:cs typeface="Trebuchet MS"/>
              </a:rPr>
              <a:t>When</a:t>
            </a:r>
            <a:r>
              <a:rPr sz="5400" b="0" spc="-119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400" b="0" spc="-300" dirty="0">
                <a:solidFill>
                  <a:srgbClr val="000000"/>
                </a:solidFill>
                <a:latin typeface="Trebuchet MS"/>
                <a:cs typeface="Trebuchet MS"/>
              </a:rPr>
              <a:t>scientists </a:t>
            </a:r>
            <a:r>
              <a:rPr sz="5400" b="0" spc="-295" dirty="0">
                <a:solidFill>
                  <a:srgbClr val="000000"/>
                </a:solidFill>
                <a:latin typeface="Trebuchet MS"/>
                <a:cs typeface="Trebuchet MS"/>
              </a:rPr>
              <a:t>become </a:t>
            </a:r>
            <a:r>
              <a:rPr sz="5400" b="0" spc="-305" dirty="0">
                <a:solidFill>
                  <a:srgbClr val="000000"/>
                </a:solidFill>
                <a:latin typeface="Trebuchet MS"/>
                <a:cs typeface="Trebuchet MS"/>
              </a:rPr>
              <a:t>media </a:t>
            </a:r>
            <a:r>
              <a:rPr sz="5400" b="0" spc="-295" dirty="0">
                <a:solidFill>
                  <a:srgbClr val="000000"/>
                </a:solidFill>
                <a:latin typeface="Trebuchet MS"/>
                <a:cs typeface="Trebuchet MS"/>
              </a:rPr>
              <a:t>stars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95301" y="3810000"/>
            <a:ext cx="10768964" cy="3032759"/>
            <a:chOff x="1043939" y="4869179"/>
            <a:chExt cx="10220325" cy="1973580"/>
          </a:xfrm>
        </p:grpSpPr>
        <p:sp>
          <p:nvSpPr>
            <p:cNvPr id="10" name="object 10"/>
            <p:cNvSpPr/>
            <p:nvPr/>
          </p:nvSpPr>
          <p:spPr>
            <a:xfrm>
              <a:off x="1043939" y="5055107"/>
              <a:ext cx="10219944" cy="178765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402079" y="4869179"/>
              <a:ext cx="9587484" cy="19705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9847" y="5081015"/>
              <a:ext cx="10113645" cy="1681480"/>
            </a:xfrm>
            <a:custGeom>
              <a:avLst/>
              <a:gdLst/>
              <a:ahLst/>
              <a:cxnLst/>
              <a:rect l="l" t="t" r="r" b="b"/>
              <a:pathLst>
                <a:path w="10113645" h="1681479">
                  <a:moveTo>
                    <a:pt x="10113264" y="0"/>
                  </a:moveTo>
                  <a:lnTo>
                    <a:pt x="0" y="0"/>
                  </a:lnTo>
                  <a:lnTo>
                    <a:pt x="0" y="1680971"/>
                  </a:lnTo>
                  <a:lnTo>
                    <a:pt x="10113264" y="1680971"/>
                  </a:lnTo>
                  <a:lnTo>
                    <a:pt x="10113264" y="0"/>
                  </a:lnTo>
                  <a:close/>
                </a:path>
              </a:pathLst>
            </a:custGeom>
            <a:solidFill>
              <a:srgbClr val="E7E6E6">
                <a:alpha val="3411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644929" y="4973307"/>
            <a:ext cx="89630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30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case </a:t>
            </a:r>
            <a:r>
              <a:rPr kumimoji="0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30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South </a:t>
            </a:r>
            <a:r>
              <a:rPr kumimoji="0" sz="3000" b="1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Africa’s </a:t>
            </a:r>
            <a:r>
              <a:rPr kumimoji="0" sz="30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Salim Abdool </a:t>
            </a:r>
            <a:r>
              <a:rPr kumimoji="0" sz="3000" b="1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Karim </a:t>
            </a:r>
            <a:r>
              <a:rPr kumimoji="0" sz="30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during</a:t>
            </a:r>
            <a:r>
              <a:rPr kumimoji="0" sz="3000" b="1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74897" y="5110901"/>
            <a:ext cx="4901565" cy="1519555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2540" marR="0" lvl="0" indent="0" algn="ctr" defTabSz="914400" rtl="0" eaLnBrk="1" fontAlgn="auto" latinLnBrk="0" hangingPunct="1">
              <a:lnSpc>
                <a:spcPct val="100000"/>
              </a:lnSpc>
              <a:spcBef>
                <a:spcPts val="1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Covid-19 crisis in South</a:t>
            </a:r>
            <a:r>
              <a:rPr kumimoji="0" sz="3000" b="1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30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Africa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Dr </a:t>
            </a:r>
            <a:r>
              <a:rPr kumimoji="0" sz="1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Marina Joubert, </a:t>
            </a:r>
            <a:r>
              <a:rPr kumimoji="0" sz="17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Stellenbosch </a:t>
            </a:r>
            <a:r>
              <a:rPr kumimoji="0" sz="1700" b="0" i="1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University, </a:t>
            </a:r>
            <a:r>
              <a:rPr kumimoji="0" sz="1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South</a:t>
            </a:r>
            <a:r>
              <a:rPr kumimoji="0" sz="1700" b="0" i="1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7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Africa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659889" marR="1649730" lvl="0" indent="-635" algn="ctr" defTabSz="914400" rtl="0" eaLnBrk="1" fontAlgn="auto" latinLnBrk="0" hangingPunct="1">
              <a:lnSpc>
                <a:spcPct val="700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AESIS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Conference 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23 – 25 June</a:t>
            </a:r>
            <a:r>
              <a:rPr kumimoji="0" sz="17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2021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0347" y="161544"/>
            <a:ext cx="4645152" cy="6534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76975" y="152019"/>
            <a:ext cx="5103495" cy="6554470"/>
            <a:chOff x="6276975" y="152019"/>
            <a:chExt cx="5103495" cy="6554470"/>
          </a:xfrm>
        </p:grpSpPr>
        <p:sp>
          <p:nvSpPr>
            <p:cNvPr id="4" name="object 4"/>
            <p:cNvSpPr/>
            <p:nvPr/>
          </p:nvSpPr>
          <p:spPr>
            <a:xfrm>
              <a:off x="6286500" y="161544"/>
              <a:ext cx="5084063" cy="65349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81737" y="156781"/>
              <a:ext cx="5093970" cy="6544945"/>
            </a:xfrm>
            <a:custGeom>
              <a:avLst/>
              <a:gdLst/>
              <a:ahLst/>
              <a:cxnLst/>
              <a:rect l="l" t="t" r="r" b="b"/>
              <a:pathLst>
                <a:path w="5093970" h="6544945">
                  <a:moveTo>
                    <a:pt x="0" y="0"/>
                  </a:moveTo>
                  <a:lnTo>
                    <a:pt x="5093588" y="0"/>
                  </a:lnTo>
                  <a:lnTo>
                    <a:pt x="5093588" y="6544436"/>
                  </a:lnTo>
                  <a:lnTo>
                    <a:pt x="0" y="654443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398" y="155067"/>
            <a:ext cx="5592445" cy="6708140"/>
            <a:chOff x="144398" y="155067"/>
            <a:chExt cx="5592445" cy="6708140"/>
          </a:xfrm>
        </p:grpSpPr>
        <p:sp>
          <p:nvSpPr>
            <p:cNvPr id="3" name="object 3"/>
            <p:cNvSpPr/>
            <p:nvPr/>
          </p:nvSpPr>
          <p:spPr>
            <a:xfrm>
              <a:off x="153923" y="164592"/>
              <a:ext cx="5573255" cy="66934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49161" y="159829"/>
              <a:ext cx="5582920" cy="6698615"/>
            </a:xfrm>
            <a:custGeom>
              <a:avLst/>
              <a:gdLst/>
              <a:ahLst/>
              <a:cxnLst/>
              <a:rect l="l" t="t" r="r" b="b"/>
              <a:pathLst>
                <a:path w="5582920" h="6698615">
                  <a:moveTo>
                    <a:pt x="0" y="0"/>
                  </a:moveTo>
                  <a:lnTo>
                    <a:pt x="5582793" y="0"/>
                  </a:lnTo>
                  <a:lnTo>
                    <a:pt x="5582793" y="6698170"/>
                  </a:lnTo>
                </a:path>
                <a:path w="5582920" h="6698615">
                  <a:moveTo>
                    <a:pt x="0" y="669817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Visible</a:t>
            </a:r>
            <a:r>
              <a:rPr spc="-55" dirty="0"/>
              <a:t> </a:t>
            </a:r>
            <a:r>
              <a:rPr spc="-10" dirty="0"/>
              <a:t>scientists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54242" y="604342"/>
            <a:ext cx="5688965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hot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topic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controversial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articulate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126682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colourful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image, appearance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personality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they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touch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right chords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with the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public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competitive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ambitious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/>
              <a:defRPr/>
            </a:pP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they enjoy </a:t>
            </a: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rlito"/>
                <a:ea typeface="+mn-ea"/>
                <a:cs typeface="Carlito"/>
              </a:rPr>
              <a:t>credibility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within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science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understand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needs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rlito"/>
                <a:ea typeface="+mn-ea"/>
                <a:cs typeface="Carlito"/>
              </a:rPr>
              <a:t>mass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rlito"/>
                <a:ea typeface="+mn-ea"/>
                <a:cs typeface="Carlito"/>
              </a:rPr>
              <a:t>media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; 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take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advantage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media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opportunities and  typically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develop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strong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relationships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sophistication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their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dealings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with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journalists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7080" cy="6858000"/>
            <a:chOff x="0" y="0"/>
            <a:chExt cx="1219708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212835" y="124968"/>
              <a:ext cx="3979164" cy="3387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208073" y="120205"/>
              <a:ext cx="3983990" cy="3397885"/>
            </a:xfrm>
            <a:custGeom>
              <a:avLst/>
              <a:gdLst/>
              <a:ahLst/>
              <a:cxnLst/>
              <a:rect l="l" t="t" r="r" b="b"/>
              <a:pathLst>
                <a:path w="3983990" h="3397885">
                  <a:moveTo>
                    <a:pt x="0" y="0"/>
                  </a:moveTo>
                  <a:lnTo>
                    <a:pt x="3983926" y="0"/>
                  </a:lnTo>
                </a:path>
                <a:path w="3983990" h="3397885">
                  <a:moveTo>
                    <a:pt x="3983926" y="3397377"/>
                  </a:moveTo>
                  <a:lnTo>
                    <a:pt x="0" y="339737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212835" y="3573779"/>
              <a:ext cx="3979164" cy="29702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208073" y="3569017"/>
              <a:ext cx="3983990" cy="2980055"/>
            </a:xfrm>
            <a:custGeom>
              <a:avLst/>
              <a:gdLst/>
              <a:ahLst/>
              <a:cxnLst/>
              <a:rect l="l" t="t" r="r" b="b"/>
              <a:pathLst>
                <a:path w="3983990" h="2980054">
                  <a:moveTo>
                    <a:pt x="0" y="0"/>
                  </a:moveTo>
                  <a:lnTo>
                    <a:pt x="3983926" y="0"/>
                  </a:lnTo>
                </a:path>
                <a:path w="3983990" h="2980054">
                  <a:moveTo>
                    <a:pt x="3983926" y="2979801"/>
                  </a:moveTo>
                  <a:lnTo>
                    <a:pt x="0" y="2979801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135648"/>
            <a:ext cx="4145279" cy="6586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99379" y="100478"/>
            <a:ext cx="5765800" cy="146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4400" b="0" spc="-45" dirty="0">
                <a:solidFill>
                  <a:srgbClr val="FFD966"/>
                </a:solidFill>
                <a:latin typeface="Carlito"/>
                <a:cs typeface="Carlito"/>
              </a:rPr>
              <a:t>“stars </a:t>
            </a:r>
            <a:r>
              <a:rPr sz="4400" b="0" spc="-10" dirty="0">
                <a:solidFill>
                  <a:srgbClr val="FFD966"/>
                </a:solidFill>
                <a:latin typeface="Carlito"/>
                <a:cs typeface="Carlito"/>
              </a:rPr>
              <a:t>that </a:t>
            </a:r>
            <a:r>
              <a:rPr sz="4400" b="0" dirty="0">
                <a:solidFill>
                  <a:srgbClr val="FFD966"/>
                </a:solidFill>
                <a:latin typeface="Carlito"/>
                <a:cs typeface="Carlito"/>
              </a:rPr>
              <a:t>grip the public  </a:t>
            </a:r>
            <a:r>
              <a:rPr sz="4400" b="0" spc="-5" dirty="0">
                <a:solidFill>
                  <a:srgbClr val="FFD966"/>
                </a:solidFill>
                <a:latin typeface="Carlito"/>
                <a:cs typeface="Carlito"/>
              </a:rPr>
              <a:t>imagination”</a:t>
            </a:r>
            <a:endParaRPr sz="44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06645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“articulate, </a:t>
            </a:r>
            <a:r>
              <a:rPr spc="-20" dirty="0"/>
              <a:t>controversial,</a:t>
            </a:r>
            <a:r>
              <a:rPr spc="5" dirty="0"/>
              <a:t> </a:t>
            </a:r>
            <a:r>
              <a:rPr spc="-10" dirty="0"/>
              <a:t>distinctive”</a:t>
            </a:r>
          </a:p>
          <a:p>
            <a:pPr marL="4893945">
              <a:lnSpc>
                <a:spcPct val="100000"/>
              </a:lnSpc>
            </a:pPr>
            <a:endParaRPr spc="-10" dirty="0"/>
          </a:p>
          <a:p>
            <a:pPr marL="4893945">
              <a:lnSpc>
                <a:spcPct val="100000"/>
              </a:lnSpc>
              <a:spcBef>
                <a:spcPts val="60"/>
              </a:spcBef>
            </a:pPr>
            <a:endParaRPr sz="3700"/>
          </a:p>
          <a:p>
            <a:pPr marL="5249545" indent="-342900">
              <a:lnSpc>
                <a:spcPct val="100000"/>
              </a:lnSpc>
              <a:buFont typeface="Courier New"/>
              <a:buChar char="o"/>
              <a:tabLst>
                <a:tab pos="5250180" algn="l"/>
              </a:tabLst>
            </a:pPr>
            <a:r>
              <a:rPr spc="-5" dirty="0"/>
              <a:t>How </a:t>
            </a:r>
            <a:r>
              <a:rPr spc="-10" dirty="0"/>
              <a:t>they</a:t>
            </a:r>
            <a:r>
              <a:rPr spc="5" dirty="0"/>
              <a:t> </a:t>
            </a:r>
            <a:r>
              <a:rPr spc="-15" dirty="0"/>
              <a:t>communicate</a:t>
            </a:r>
          </a:p>
          <a:p>
            <a:pPr marL="5249545" indent="-342900">
              <a:lnSpc>
                <a:spcPct val="100000"/>
              </a:lnSpc>
              <a:spcBef>
                <a:spcPts val="275"/>
              </a:spcBef>
              <a:buFont typeface="Courier New"/>
              <a:buChar char="o"/>
              <a:tabLst>
                <a:tab pos="5250180" algn="l"/>
              </a:tabLst>
            </a:pPr>
            <a:r>
              <a:rPr spc="-60" dirty="0"/>
              <a:t>Topic </a:t>
            </a:r>
            <a:r>
              <a:rPr spc="-5" dirty="0"/>
              <a:t>tied </a:t>
            </a:r>
            <a:r>
              <a:rPr spc="-25" dirty="0"/>
              <a:t>to </a:t>
            </a:r>
            <a:r>
              <a:rPr spc="-5" dirty="0"/>
              <a:t>public</a:t>
            </a:r>
            <a:r>
              <a:rPr spc="114" dirty="0"/>
              <a:t> </a:t>
            </a:r>
            <a:r>
              <a:rPr spc="-5" dirty="0"/>
              <a:t>issues</a:t>
            </a:r>
          </a:p>
          <a:p>
            <a:pPr marL="5249545" indent="-342900">
              <a:lnSpc>
                <a:spcPct val="100000"/>
              </a:lnSpc>
              <a:spcBef>
                <a:spcPts val="265"/>
              </a:spcBef>
              <a:buFont typeface="Courier New"/>
              <a:buChar char="o"/>
              <a:tabLst>
                <a:tab pos="5250180" algn="l"/>
              </a:tabLst>
            </a:pPr>
            <a:r>
              <a:rPr spc="-15" dirty="0"/>
              <a:t>Interesting</a:t>
            </a:r>
            <a:r>
              <a:rPr spc="15" dirty="0"/>
              <a:t> </a:t>
            </a:r>
            <a:r>
              <a:rPr spc="-10" dirty="0"/>
              <a:t>personalities</a:t>
            </a:r>
          </a:p>
          <a:p>
            <a:pPr marL="5249545" indent="-342900">
              <a:lnSpc>
                <a:spcPct val="100000"/>
              </a:lnSpc>
              <a:spcBef>
                <a:spcPts val="275"/>
              </a:spcBef>
              <a:buFont typeface="Courier New"/>
              <a:buChar char="o"/>
              <a:tabLst>
                <a:tab pos="5250180" algn="l"/>
              </a:tabLst>
            </a:pPr>
            <a:r>
              <a:rPr spc="-35" dirty="0"/>
              <a:t>‘a </a:t>
            </a:r>
            <a:r>
              <a:rPr spc="-5" dirty="0"/>
              <a:t>compelling presence’ </a:t>
            </a:r>
            <a:r>
              <a:rPr dirty="0"/>
              <a:t>&amp; </a:t>
            </a:r>
            <a:r>
              <a:rPr spc="-30" dirty="0"/>
              <a:t>‘good</a:t>
            </a:r>
            <a:r>
              <a:rPr spc="-15" dirty="0"/>
              <a:t> </a:t>
            </a:r>
            <a:r>
              <a:rPr spc="-10" dirty="0"/>
              <a:t>looks’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4864" y="6278498"/>
            <a:ext cx="476250" cy="28067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2015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27"/>
            <a:ext cx="11849125" cy="6845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0" y="0"/>
            <a:ext cx="10285476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6958" y="83439"/>
            <a:ext cx="9038590" cy="6779895"/>
            <a:chOff x="1576958" y="83439"/>
            <a:chExt cx="9038590" cy="6779895"/>
          </a:xfrm>
        </p:grpSpPr>
        <p:sp>
          <p:nvSpPr>
            <p:cNvPr id="3" name="object 3"/>
            <p:cNvSpPr/>
            <p:nvPr/>
          </p:nvSpPr>
          <p:spPr>
            <a:xfrm>
              <a:off x="1586496" y="92964"/>
              <a:ext cx="9019019" cy="67650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581721" y="88201"/>
              <a:ext cx="9029065" cy="6770370"/>
            </a:xfrm>
            <a:custGeom>
              <a:avLst/>
              <a:gdLst/>
              <a:ahLst/>
              <a:cxnLst/>
              <a:rect l="l" t="t" r="r" b="b"/>
              <a:pathLst>
                <a:path w="9029065" h="6770370">
                  <a:moveTo>
                    <a:pt x="0" y="0"/>
                  </a:moveTo>
                  <a:lnTo>
                    <a:pt x="9028557" y="0"/>
                  </a:lnTo>
                  <a:lnTo>
                    <a:pt x="9028557" y="6769798"/>
                  </a:lnTo>
                </a:path>
                <a:path w="9029065" h="6770370">
                  <a:moveTo>
                    <a:pt x="0" y="676979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8FB03B-8014-AB44-8C16-649095796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00" y="-35229"/>
            <a:ext cx="12166599" cy="80730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" y="5891282"/>
            <a:ext cx="12166599" cy="132556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sz="5000" b="1" dirty="0">
                <a:solidFill>
                  <a:schemeClr val="bg1"/>
                </a:solidFill>
              </a:rPr>
              <a:t>During COVID-19, science communication was never been more vital, drawing a new audience</a:t>
            </a:r>
          </a:p>
        </p:txBody>
      </p:sp>
    </p:spTree>
    <p:extLst>
      <p:ext uri="{BB962C8B-B14F-4D97-AF65-F5344CB8AC3E}">
        <p14:creationId xmlns:p14="http://schemas.microsoft.com/office/powerpoint/2010/main" val="31876000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14538" y="5125084"/>
            <a:ext cx="310578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March </a:t>
            </a:r>
            <a:r>
              <a:rPr spc="-20" dirty="0"/>
              <a:t>for </a:t>
            </a:r>
            <a:r>
              <a:rPr spc="-5" dirty="0"/>
              <a:t>science,  April 14, </a:t>
            </a:r>
            <a:r>
              <a:rPr spc="-10" dirty="0"/>
              <a:t>2018  </a:t>
            </a:r>
            <a:r>
              <a:rPr spc="-5" dirty="0"/>
              <a:t>Durban, South</a:t>
            </a:r>
            <a:r>
              <a:rPr spc="-60" dirty="0"/>
              <a:t> </a:t>
            </a:r>
            <a:r>
              <a:rPr spc="-5" dirty="0"/>
              <a:t>Africa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8" y="326136"/>
            <a:ext cx="3247631" cy="562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9728" y="961644"/>
            <a:ext cx="11963400" cy="4640580"/>
            <a:chOff x="109728" y="961644"/>
            <a:chExt cx="11963400" cy="4640580"/>
          </a:xfrm>
        </p:grpSpPr>
        <p:sp>
          <p:nvSpPr>
            <p:cNvPr id="4" name="object 4"/>
            <p:cNvSpPr/>
            <p:nvPr/>
          </p:nvSpPr>
          <p:spPr>
            <a:xfrm>
              <a:off x="109728" y="961644"/>
              <a:ext cx="6498336" cy="4640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147816" y="961644"/>
              <a:ext cx="5925312" cy="4640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59482" y="3419475"/>
            <a:ext cx="3975735" cy="2830830"/>
            <a:chOff x="1959482" y="3419475"/>
            <a:chExt cx="3975735" cy="2830830"/>
          </a:xfrm>
        </p:grpSpPr>
        <p:sp>
          <p:nvSpPr>
            <p:cNvPr id="3" name="object 3"/>
            <p:cNvSpPr/>
            <p:nvPr/>
          </p:nvSpPr>
          <p:spPr>
            <a:xfrm>
              <a:off x="1969007" y="3429000"/>
              <a:ext cx="3956304" cy="28117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64245" y="3424237"/>
              <a:ext cx="3966210" cy="2821305"/>
            </a:xfrm>
            <a:custGeom>
              <a:avLst/>
              <a:gdLst/>
              <a:ahLst/>
              <a:cxnLst/>
              <a:rect l="l" t="t" r="r" b="b"/>
              <a:pathLst>
                <a:path w="3966210" h="2821304">
                  <a:moveTo>
                    <a:pt x="0" y="0"/>
                  </a:moveTo>
                  <a:lnTo>
                    <a:pt x="3965829" y="0"/>
                  </a:lnTo>
                  <a:lnTo>
                    <a:pt x="3965829" y="2821305"/>
                  </a:lnTo>
                  <a:lnTo>
                    <a:pt x="0" y="282130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4C6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474339" y="141351"/>
            <a:ext cx="6151880" cy="3105150"/>
            <a:chOff x="3474339" y="141351"/>
            <a:chExt cx="6151880" cy="3105150"/>
          </a:xfrm>
        </p:grpSpPr>
        <p:sp>
          <p:nvSpPr>
            <p:cNvPr id="6" name="object 6"/>
            <p:cNvSpPr/>
            <p:nvPr/>
          </p:nvSpPr>
          <p:spPr>
            <a:xfrm>
              <a:off x="3483864" y="150876"/>
              <a:ext cx="6132576" cy="3086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479101" y="146113"/>
              <a:ext cx="6142355" cy="3095625"/>
            </a:xfrm>
            <a:custGeom>
              <a:avLst/>
              <a:gdLst/>
              <a:ahLst/>
              <a:cxnLst/>
              <a:rect l="l" t="t" r="r" b="b"/>
              <a:pathLst>
                <a:path w="6142355" h="3095625">
                  <a:moveTo>
                    <a:pt x="0" y="0"/>
                  </a:moveTo>
                  <a:lnTo>
                    <a:pt x="6142101" y="0"/>
                  </a:lnTo>
                  <a:lnTo>
                    <a:pt x="6142101" y="3095625"/>
                  </a:lnTo>
                  <a:lnTo>
                    <a:pt x="0" y="30956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4C6E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086475" y="3419475"/>
            <a:ext cx="5008880" cy="2830830"/>
            <a:chOff x="6086475" y="3419475"/>
            <a:chExt cx="5008880" cy="2830830"/>
          </a:xfrm>
        </p:grpSpPr>
        <p:sp>
          <p:nvSpPr>
            <p:cNvPr id="9" name="object 9"/>
            <p:cNvSpPr/>
            <p:nvPr/>
          </p:nvSpPr>
          <p:spPr>
            <a:xfrm>
              <a:off x="6096000" y="3429000"/>
              <a:ext cx="4989576" cy="28117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091237" y="3424237"/>
              <a:ext cx="4999355" cy="2821305"/>
            </a:xfrm>
            <a:custGeom>
              <a:avLst/>
              <a:gdLst/>
              <a:ahLst/>
              <a:cxnLst/>
              <a:rect l="l" t="t" r="r" b="b"/>
              <a:pathLst>
                <a:path w="4999355" h="2821304">
                  <a:moveTo>
                    <a:pt x="0" y="0"/>
                  </a:moveTo>
                  <a:lnTo>
                    <a:pt x="4999101" y="0"/>
                  </a:lnTo>
                  <a:lnTo>
                    <a:pt x="4999101" y="2821305"/>
                  </a:lnTo>
                  <a:lnTo>
                    <a:pt x="0" y="282130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0995" y="499491"/>
            <a:ext cx="5010150" cy="1410970"/>
            <a:chOff x="340995" y="499491"/>
            <a:chExt cx="5010150" cy="1410970"/>
          </a:xfrm>
        </p:grpSpPr>
        <p:sp>
          <p:nvSpPr>
            <p:cNvPr id="3" name="object 3"/>
            <p:cNvSpPr/>
            <p:nvPr/>
          </p:nvSpPr>
          <p:spPr>
            <a:xfrm>
              <a:off x="350520" y="509016"/>
              <a:ext cx="4991100" cy="13914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45757" y="504253"/>
              <a:ext cx="5000625" cy="1401445"/>
            </a:xfrm>
            <a:custGeom>
              <a:avLst/>
              <a:gdLst/>
              <a:ahLst/>
              <a:cxnLst/>
              <a:rect l="l" t="t" r="r" b="b"/>
              <a:pathLst>
                <a:path w="5000625" h="1401445">
                  <a:moveTo>
                    <a:pt x="0" y="0"/>
                  </a:moveTo>
                  <a:lnTo>
                    <a:pt x="5000625" y="0"/>
                  </a:lnTo>
                  <a:lnTo>
                    <a:pt x="5000625" y="1400937"/>
                  </a:lnTo>
                  <a:lnTo>
                    <a:pt x="0" y="140093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40995" y="2095119"/>
            <a:ext cx="8812530" cy="3000375"/>
            <a:chOff x="340995" y="2095119"/>
            <a:chExt cx="8812530" cy="3000375"/>
          </a:xfrm>
        </p:grpSpPr>
        <p:sp>
          <p:nvSpPr>
            <p:cNvPr id="6" name="object 6"/>
            <p:cNvSpPr/>
            <p:nvPr/>
          </p:nvSpPr>
          <p:spPr>
            <a:xfrm>
              <a:off x="350520" y="2104644"/>
              <a:ext cx="8793480" cy="29809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45757" y="2099881"/>
              <a:ext cx="8803005" cy="2990850"/>
            </a:xfrm>
            <a:custGeom>
              <a:avLst/>
              <a:gdLst/>
              <a:ahLst/>
              <a:cxnLst/>
              <a:rect l="l" t="t" r="r" b="b"/>
              <a:pathLst>
                <a:path w="8803005" h="2990850">
                  <a:moveTo>
                    <a:pt x="0" y="0"/>
                  </a:moveTo>
                  <a:lnTo>
                    <a:pt x="8803005" y="0"/>
                  </a:lnTo>
                  <a:lnTo>
                    <a:pt x="8803005" y="2990469"/>
                  </a:lnTo>
                  <a:lnTo>
                    <a:pt x="0" y="29904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447919" y="1261491"/>
            <a:ext cx="1296670" cy="648970"/>
            <a:chOff x="5447919" y="1261491"/>
            <a:chExt cx="1296670" cy="648970"/>
          </a:xfrm>
        </p:grpSpPr>
        <p:sp>
          <p:nvSpPr>
            <p:cNvPr id="9" name="object 9"/>
            <p:cNvSpPr/>
            <p:nvPr/>
          </p:nvSpPr>
          <p:spPr>
            <a:xfrm>
              <a:off x="5457444" y="1271016"/>
              <a:ext cx="1277099" cy="6294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452681" y="1266253"/>
              <a:ext cx="1287145" cy="639445"/>
            </a:xfrm>
            <a:custGeom>
              <a:avLst/>
              <a:gdLst/>
              <a:ahLst/>
              <a:cxnLst/>
              <a:rect l="l" t="t" r="r" b="b"/>
              <a:pathLst>
                <a:path w="1287145" h="639444">
                  <a:moveTo>
                    <a:pt x="0" y="0"/>
                  </a:moveTo>
                  <a:lnTo>
                    <a:pt x="1286636" y="0"/>
                  </a:lnTo>
                  <a:lnTo>
                    <a:pt x="1286636" y="638937"/>
                  </a:lnTo>
                  <a:lnTo>
                    <a:pt x="0" y="63893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56" y="574548"/>
            <a:ext cx="1821180" cy="1476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29154" y="609015"/>
            <a:ext cx="5808980" cy="559435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#ProfKarim </a:t>
            </a:r>
            <a:r>
              <a:rPr kumimoji="0" sz="36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SA’s 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Covid-19</a:t>
            </a:r>
            <a:r>
              <a:rPr kumimoji="0" sz="36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3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Hero!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9154" y="1706295"/>
            <a:ext cx="8140065" cy="559435"/>
          </a:xfrm>
          <a:prstGeom prst="rect">
            <a:avLst/>
          </a:prstGeom>
          <a:solidFill>
            <a:srgbClr val="0080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man </a:t>
            </a:r>
            <a:r>
              <a:rPr kumimoji="0" sz="3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gives </a:t>
            </a:r>
            <a:r>
              <a:rPr kumimoji="0" sz="3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 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peace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his</a:t>
            </a:r>
            <a:r>
              <a:rPr kumimoji="0" sz="36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3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explanations.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29154" y="2803588"/>
            <a:ext cx="7550784" cy="559435"/>
          </a:xfrm>
          <a:prstGeom prst="rect">
            <a:avLst/>
          </a:prstGeom>
          <a:solidFill>
            <a:srgbClr val="80008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3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great </a:t>
            </a:r>
            <a:r>
              <a:rPr kumimoji="0" sz="3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resource </a:t>
            </a:r>
            <a:r>
              <a:rPr kumimoji="0" sz="3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3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 </a:t>
            </a:r>
            <a:r>
              <a:rPr kumimoji="0" sz="3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 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</a:t>
            </a:r>
            <a:r>
              <a:rPr kumimoji="0" sz="3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time!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29154" y="3900868"/>
            <a:ext cx="8845550" cy="559435"/>
          </a:xfrm>
          <a:prstGeom prst="rect">
            <a:avLst/>
          </a:prstGeom>
          <a:solidFill>
            <a:srgbClr val="00008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#ProfKarim: World-class. </a:t>
            </a:r>
            <a:r>
              <a:rPr kumimoji="0" sz="3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Proudly 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South</a:t>
            </a:r>
            <a:r>
              <a:rPr kumimoji="0" sz="36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African!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3" y="1545336"/>
            <a:ext cx="3970020" cy="2990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3755" y="1545336"/>
            <a:ext cx="3976115" cy="2990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3504" y="1545336"/>
            <a:ext cx="3968496" cy="2990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1202" y="391286"/>
            <a:ext cx="2326640" cy="656590"/>
            <a:chOff x="481202" y="391286"/>
            <a:chExt cx="2326640" cy="656590"/>
          </a:xfrm>
        </p:grpSpPr>
        <p:sp>
          <p:nvSpPr>
            <p:cNvPr id="3" name="object 3"/>
            <p:cNvSpPr/>
            <p:nvPr/>
          </p:nvSpPr>
          <p:spPr>
            <a:xfrm>
              <a:off x="490727" y="400811"/>
              <a:ext cx="2307336" cy="6370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85965" y="396049"/>
              <a:ext cx="2317115" cy="647065"/>
            </a:xfrm>
            <a:custGeom>
              <a:avLst/>
              <a:gdLst/>
              <a:ahLst/>
              <a:cxnLst/>
              <a:rect l="l" t="t" r="r" b="b"/>
              <a:pathLst>
                <a:path w="2317115" h="647065">
                  <a:moveTo>
                    <a:pt x="0" y="0"/>
                  </a:moveTo>
                  <a:lnTo>
                    <a:pt x="2316861" y="0"/>
                  </a:lnTo>
                  <a:lnTo>
                    <a:pt x="2316861" y="646557"/>
                  </a:lnTo>
                  <a:lnTo>
                    <a:pt x="0" y="64655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81202" y="1238630"/>
            <a:ext cx="4342765" cy="1142365"/>
            <a:chOff x="481202" y="1238630"/>
            <a:chExt cx="4342765" cy="1142365"/>
          </a:xfrm>
        </p:grpSpPr>
        <p:sp>
          <p:nvSpPr>
            <p:cNvPr id="6" name="object 6"/>
            <p:cNvSpPr/>
            <p:nvPr/>
          </p:nvSpPr>
          <p:spPr>
            <a:xfrm>
              <a:off x="490727" y="1248155"/>
              <a:ext cx="4323588" cy="11231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85965" y="1243393"/>
              <a:ext cx="4333240" cy="1132840"/>
            </a:xfrm>
            <a:custGeom>
              <a:avLst/>
              <a:gdLst/>
              <a:ahLst/>
              <a:cxnLst/>
              <a:rect l="l" t="t" r="r" b="b"/>
              <a:pathLst>
                <a:path w="4333240" h="1132839">
                  <a:moveTo>
                    <a:pt x="0" y="0"/>
                  </a:moveTo>
                  <a:lnTo>
                    <a:pt x="4333113" y="0"/>
                  </a:lnTo>
                  <a:lnTo>
                    <a:pt x="4333113" y="1132713"/>
                  </a:lnTo>
                  <a:lnTo>
                    <a:pt x="0" y="113271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81202" y="2572130"/>
            <a:ext cx="11176635" cy="1610360"/>
            <a:chOff x="481202" y="2572130"/>
            <a:chExt cx="11176635" cy="1610360"/>
          </a:xfrm>
        </p:grpSpPr>
        <p:sp>
          <p:nvSpPr>
            <p:cNvPr id="9" name="object 9"/>
            <p:cNvSpPr/>
            <p:nvPr/>
          </p:nvSpPr>
          <p:spPr>
            <a:xfrm>
              <a:off x="490727" y="2581668"/>
              <a:ext cx="11157204" cy="15910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85965" y="2576893"/>
              <a:ext cx="11167110" cy="1600835"/>
            </a:xfrm>
            <a:custGeom>
              <a:avLst/>
              <a:gdLst/>
              <a:ahLst/>
              <a:cxnLst/>
              <a:rect l="l" t="t" r="r" b="b"/>
              <a:pathLst>
                <a:path w="11167110" h="1600835">
                  <a:moveTo>
                    <a:pt x="0" y="0"/>
                  </a:moveTo>
                  <a:lnTo>
                    <a:pt x="11166729" y="0"/>
                  </a:lnTo>
                  <a:lnTo>
                    <a:pt x="11166729" y="1600581"/>
                  </a:lnTo>
                  <a:lnTo>
                    <a:pt x="0" y="160058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475" y="3847719"/>
            <a:ext cx="11449050" cy="1171575"/>
            <a:chOff x="371475" y="3847719"/>
            <a:chExt cx="11449050" cy="1171575"/>
          </a:xfrm>
        </p:grpSpPr>
        <p:sp>
          <p:nvSpPr>
            <p:cNvPr id="3" name="object 3"/>
            <p:cNvSpPr/>
            <p:nvPr/>
          </p:nvSpPr>
          <p:spPr>
            <a:xfrm>
              <a:off x="381000" y="3857244"/>
              <a:ext cx="11430000" cy="11521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76237" y="3852481"/>
              <a:ext cx="11439525" cy="1162050"/>
            </a:xfrm>
            <a:custGeom>
              <a:avLst/>
              <a:gdLst/>
              <a:ahLst/>
              <a:cxnLst/>
              <a:rect l="l" t="t" r="r" b="b"/>
              <a:pathLst>
                <a:path w="11439525" h="1162050">
                  <a:moveTo>
                    <a:pt x="0" y="0"/>
                  </a:moveTo>
                  <a:lnTo>
                    <a:pt x="11439525" y="0"/>
                  </a:lnTo>
                  <a:lnTo>
                    <a:pt x="11439525" y="1161668"/>
                  </a:lnTo>
                  <a:lnTo>
                    <a:pt x="0" y="116166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71475" y="1048130"/>
            <a:ext cx="9124950" cy="2390775"/>
            <a:chOff x="371475" y="1048130"/>
            <a:chExt cx="9124950" cy="2390775"/>
          </a:xfrm>
        </p:grpSpPr>
        <p:sp>
          <p:nvSpPr>
            <p:cNvPr id="6" name="object 6"/>
            <p:cNvSpPr/>
            <p:nvPr/>
          </p:nvSpPr>
          <p:spPr>
            <a:xfrm>
              <a:off x="381000" y="1057655"/>
              <a:ext cx="9105900" cy="23713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76237" y="1052893"/>
              <a:ext cx="9115425" cy="2381250"/>
            </a:xfrm>
            <a:custGeom>
              <a:avLst/>
              <a:gdLst/>
              <a:ahLst/>
              <a:cxnLst/>
              <a:rect l="l" t="t" r="r" b="b"/>
              <a:pathLst>
                <a:path w="9115425" h="2381250">
                  <a:moveTo>
                    <a:pt x="0" y="0"/>
                  </a:moveTo>
                  <a:lnTo>
                    <a:pt x="9115425" y="0"/>
                  </a:lnTo>
                  <a:lnTo>
                    <a:pt x="9115425" y="2380869"/>
                  </a:lnTo>
                  <a:lnTo>
                    <a:pt x="0" y="23808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031" y="156590"/>
            <a:ext cx="4879340" cy="3881120"/>
            <a:chOff x="248031" y="156590"/>
            <a:chExt cx="4879340" cy="3881120"/>
          </a:xfrm>
        </p:grpSpPr>
        <p:sp>
          <p:nvSpPr>
            <p:cNvPr id="3" name="object 3"/>
            <p:cNvSpPr/>
            <p:nvPr/>
          </p:nvSpPr>
          <p:spPr>
            <a:xfrm>
              <a:off x="257556" y="166115"/>
              <a:ext cx="4860036" cy="38618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52793" y="161353"/>
              <a:ext cx="4869815" cy="3871595"/>
            </a:xfrm>
            <a:custGeom>
              <a:avLst/>
              <a:gdLst/>
              <a:ahLst/>
              <a:cxnLst/>
              <a:rect l="l" t="t" r="r" b="b"/>
              <a:pathLst>
                <a:path w="4869815" h="3871595">
                  <a:moveTo>
                    <a:pt x="0" y="0"/>
                  </a:moveTo>
                  <a:lnTo>
                    <a:pt x="4869561" y="0"/>
                  </a:lnTo>
                  <a:lnTo>
                    <a:pt x="4869561" y="3871341"/>
                  </a:lnTo>
                  <a:lnTo>
                    <a:pt x="0" y="387134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48031" y="4135754"/>
            <a:ext cx="11737340" cy="1525270"/>
            <a:chOff x="248031" y="4135754"/>
            <a:chExt cx="11737340" cy="1525270"/>
          </a:xfrm>
        </p:grpSpPr>
        <p:sp>
          <p:nvSpPr>
            <p:cNvPr id="6" name="object 6"/>
            <p:cNvSpPr/>
            <p:nvPr/>
          </p:nvSpPr>
          <p:spPr>
            <a:xfrm>
              <a:off x="257556" y="4145279"/>
              <a:ext cx="11718036" cy="15057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52793" y="4140517"/>
              <a:ext cx="11727815" cy="1515745"/>
            </a:xfrm>
            <a:custGeom>
              <a:avLst/>
              <a:gdLst/>
              <a:ahLst/>
              <a:cxnLst/>
              <a:rect l="l" t="t" r="r" b="b"/>
              <a:pathLst>
                <a:path w="11727815" h="1515745">
                  <a:moveTo>
                    <a:pt x="0" y="0"/>
                  </a:moveTo>
                  <a:lnTo>
                    <a:pt x="11727561" y="0"/>
                  </a:lnTo>
                  <a:lnTo>
                    <a:pt x="11727561" y="1515237"/>
                  </a:lnTo>
                  <a:lnTo>
                    <a:pt x="0" y="151523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327DE-61B6-F64A-8D8E-1841B716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1"/>
            <a:ext cx="3035300" cy="6858000"/>
          </a:xfrm>
        </p:spPr>
        <p:txBody>
          <a:bodyPr/>
          <a:lstStyle/>
          <a:p>
            <a:r>
              <a:rPr lang="en-GB" b="1" dirty="0"/>
              <a:t>Science held the missing piece of the puzzle.</a:t>
            </a:r>
          </a:p>
        </p:txBody>
      </p:sp>
    </p:spTree>
    <p:extLst>
      <p:ext uri="{BB962C8B-B14F-4D97-AF65-F5344CB8AC3E}">
        <p14:creationId xmlns:p14="http://schemas.microsoft.com/office/powerpoint/2010/main" val="3029147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231" y="240411"/>
            <a:ext cx="6644005" cy="1845310"/>
            <a:chOff x="324231" y="240411"/>
            <a:chExt cx="6644005" cy="1845310"/>
          </a:xfrm>
        </p:grpSpPr>
        <p:sp>
          <p:nvSpPr>
            <p:cNvPr id="3" name="object 3"/>
            <p:cNvSpPr/>
            <p:nvPr/>
          </p:nvSpPr>
          <p:spPr>
            <a:xfrm>
              <a:off x="333756" y="249936"/>
              <a:ext cx="6624828" cy="18257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28993" y="245173"/>
              <a:ext cx="6634480" cy="1835785"/>
            </a:xfrm>
            <a:custGeom>
              <a:avLst/>
              <a:gdLst/>
              <a:ahLst/>
              <a:cxnLst/>
              <a:rect l="l" t="t" r="r" b="b"/>
              <a:pathLst>
                <a:path w="6634480" h="1835785">
                  <a:moveTo>
                    <a:pt x="0" y="0"/>
                  </a:moveTo>
                  <a:lnTo>
                    <a:pt x="6634353" y="0"/>
                  </a:lnTo>
                  <a:lnTo>
                    <a:pt x="6634353" y="1835277"/>
                  </a:lnTo>
                  <a:lnTo>
                    <a:pt x="0" y="183527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24231" y="2430398"/>
            <a:ext cx="10472420" cy="569595"/>
            <a:chOff x="324231" y="2430398"/>
            <a:chExt cx="10472420" cy="569595"/>
          </a:xfrm>
        </p:grpSpPr>
        <p:sp>
          <p:nvSpPr>
            <p:cNvPr id="6" name="object 6"/>
            <p:cNvSpPr/>
            <p:nvPr/>
          </p:nvSpPr>
          <p:spPr>
            <a:xfrm>
              <a:off x="333756" y="2439923"/>
              <a:ext cx="10453116" cy="5501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28993" y="2435161"/>
              <a:ext cx="10462895" cy="560070"/>
            </a:xfrm>
            <a:custGeom>
              <a:avLst/>
              <a:gdLst/>
              <a:ahLst/>
              <a:cxnLst/>
              <a:rect l="l" t="t" r="r" b="b"/>
              <a:pathLst>
                <a:path w="10462895" h="560069">
                  <a:moveTo>
                    <a:pt x="0" y="0"/>
                  </a:moveTo>
                  <a:lnTo>
                    <a:pt x="10462641" y="0"/>
                  </a:lnTo>
                  <a:lnTo>
                    <a:pt x="10462641" y="559688"/>
                  </a:lnTo>
                  <a:lnTo>
                    <a:pt x="0" y="5596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4231" y="3344798"/>
            <a:ext cx="10472420" cy="1113790"/>
            <a:chOff x="324231" y="3344798"/>
            <a:chExt cx="10472420" cy="1113790"/>
          </a:xfrm>
        </p:grpSpPr>
        <p:sp>
          <p:nvSpPr>
            <p:cNvPr id="9" name="object 9"/>
            <p:cNvSpPr/>
            <p:nvPr/>
          </p:nvSpPr>
          <p:spPr>
            <a:xfrm>
              <a:off x="333756" y="3354336"/>
              <a:ext cx="10453116" cy="10942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28993" y="3349561"/>
              <a:ext cx="10462895" cy="1104265"/>
            </a:xfrm>
            <a:custGeom>
              <a:avLst/>
              <a:gdLst/>
              <a:ahLst/>
              <a:cxnLst/>
              <a:rect l="l" t="t" r="r" b="b"/>
              <a:pathLst>
                <a:path w="10462895" h="1104264">
                  <a:moveTo>
                    <a:pt x="0" y="0"/>
                  </a:moveTo>
                  <a:lnTo>
                    <a:pt x="10462641" y="0"/>
                  </a:lnTo>
                  <a:lnTo>
                    <a:pt x="10462641" y="1103757"/>
                  </a:lnTo>
                  <a:lnTo>
                    <a:pt x="0" y="110375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0"/>
            <a:ext cx="11861800" cy="6548120"/>
            <a:chOff x="-4000" y="0"/>
            <a:chExt cx="11861800" cy="65481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360551" cy="57982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62" y="761"/>
              <a:ext cx="7366000" cy="5803900"/>
            </a:xfrm>
            <a:custGeom>
              <a:avLst/>
              <a:gdLst/>
              <a:ahLst/>
              <a:cxnLst/>
              <a:rect l="l" t="t" r="r" b="b"/>
              <a:pathLst>
                <a:path w="7366000" h="5803900">
                  <a:moveTo>
                    <a:pt x="0" y="1605296"/>
                  </a:moveTo>
                  <a:lnTo>
                    <a:pt x="4351146" y="0"/>
                  </a:lnTo>
                </a:path>
                <a:path w="7366000" h="5803900">
                  <a:moveTo>
                    <a:pt x="6045766" y="0"/>
                  </a:moveTo>
                  <a:lnTo>
                    <a:pt x="7365902" y="3578237"/>
                  </a:lnTo>
                  <a:lnTo>
                    <a:pt x="1333948" y="5803646"/>
                  </a:lnTo>
                  <a:lnTo>
                    <a:pt x="0" y="2187969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677814" y="1211961"/>
              <a:ext cx="6169786" cy="53218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72772" y="1206906"/>
              <a:ext cx="6180455" cy="5332095"/>
            </a:xfrm>
            <a:custGeom>
              <a:avLst/>
              <a:gdLst/>
              <a:ahLst/>
              <a:cxnLst/>
              <a:rect l="l" t="t" r="r" b="b"/>
              <a:pathLst>
                <a:path w="6180455" h="5332095">
                  <a:moveTo>
                    <a:pt x="311505" y="0"/>
                  </a:moveTo>
                  <a:lnTo>
                    <a:pt x="6179883" y="368287"/>
                  </a:lnTo>
                  <a:lnTo>
                    <a:pt x="5868377" y="5331917"/>
                  </a:lnTo>
                  <a:lnTo>
                    <a:pt x="0" y="4963629"/>
                  </a:lnTo>
                  <a:lnTo>
                    <a:pt x="311505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8772" y="2814827"/>
            <a:ext cx="5934456" cy="4043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74320"/>
            <a:ext cx="12192000" cy="2418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923" y="198120"/>
            <a:ext cx="10000615" cy="2761615"/>
            <a:chOff x="153923" y="198120"/>
            <a:chExt cx="10000615" cy="2761615"/>
          </a:xfrm>
        </p:grpSpPr>
        <p:sp>
          <p:nvSpPr>
            <p:cNvPr id="3" name="object 3"/>
            <p:cNvSpPr/>
            <p:nvPr/>
          </p:nvSpPr>
          <p:spPr>
            <a:xfrm>
              <a:off x="153923" y="978407"/>
              <a:ext cx="10000488" cy="1981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53923" y="198120"/>
              <a:ext cx="5439143" cy="7802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/>
          <p:nvPr/>
        </p:nvSpPr>
        <p:spPr>
          <a:xfrm>
            <a:off x="153923" y="3249167"/>
            <a:ext cx="11750040" cy="2823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179" y="266700"/>
            <a:ext cx="9258300" cy="3162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7179" y="3579876"/>
            <a:ext cx="11443716" cy="1162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179" y="4893564"/>
            <a:ext cx="11675364" cy="975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2002535"/>
            <a:ext cx="11576304" cy="3102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8055" y="213359"/>
            <a:ext cx="2458212" cy="1597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1447" y="2121407"/>
            <a:ext cx="1682496" cy="435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192023"/>
            <a:ext cx="2491740" cy="1618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3483" y="2612135"/>
            <a:ext cx="11305032" cy="3756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3483" y="1767852"/>
            <a:ext cx="2496312" cy="649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2112" y="4873815"/>
            <a:ext cx="11312525" cy="1423670"/>
            <a:chOff x="442112" y="4873815"/>
            <a:chExt cx="11312525" cy="1423670"/>
          </a:xfrm>
        </p:grpSpPr>
        <p:sp>
          <p:nvSpPr>
            <p:cNvPr id="6" name="object 6"/>
            <p:cNvSpPr/>
            <p:nvPr/>
          </p:nvSpPr>
          <p:spPr>
            <a:xfrm>
              <a:off x="478624" y="4914392"/>
              <a:ext cx="11239500" cy="1346200"/>
            </a:xfrm>
            <a:custGeom>
              <a:avLst/>
              <a:gdLst/>
              <a:ahLst/>
              <a:cxnLst/>
              <a:rect l="l" t="t" r="r" b="b"/>
              <a:pathLst>
                <a:path w="11239500" h="1346200">
                  <a:moveTo>
                    <a:pt x="3727716" y="1333500"/>
                  </a:moveTo>
                  <a:lnTo>
                    <a:pt x="689267" y="1333500"/>
                  </a:lnTo>
                  <a:lnTo>
                    <a:pt x="738485" y="1346200"/>
                  </a:lnTo>
                  <a:lnTo>
                    <a:pt x="1280083" y="1346200"/>
                  </a:lnTo>
                  <a:lnTo>
                    <a:pt x="3727716" y="1333500"/>
                  </a:lnTo>
                  <a:close/>
                </a:path>
                <a:path w="11239500" h="1346200">
                  <a:moveTo>
                    <a:pt x="4054307" y="1320800"/>
                  </a:moveTo>
                  <a:lnTo>
                    <a:pt x="506399" y="1320800"/>
                  </a:lnTo>
                  <a:lnTo>
                    <a:pt x="552099" y="1333500"/>
                  </a:lnTo>
                  <a:lnTo>
                    <a:pt x="4015145" y="1333500"/>
                  </a:lnTo>
                  <a:lnTo>
                    <a:pt x="4054307" y="1320800"/>
                  </a:lnTo>
                  <a:close/>
                </a:path>
                <a:path w="11239500" h="1346200">
                  <a:moveTo>
                    <a:pt x="7553896" y="1308100"/>
                  </a:moveTo>
                  <a:lnTo>
                    <a:pt x="4205986" y="1308100"/>
                  </a:lnTo>
                  <a:lnTo>
                    <a:pt x="4979657" y="1320800"/>
                  </a:lnTo>
                  <a:lnTo>
                    <a:pt x="5018390" y="1333500"/>
                  </a:lnTo>
                  <a:lnTo>
                    <a:pt x="5134394" y="1333500"/>
                  </a:lnTo>
                  <a:lnTo>
                    <a:pt x="7553896" y="1308100"/>
                  </a:lnTo>
                  <a:close/>
                </a:path>
                <a:path w="11239500" h="1346200">
                  <a:moveTo>
                    <a:pt x="9185556" y="1320800"/>
                  </a:moveTo>
                  <a:lnTo>
                    <a:pt x="8464858" y="1320800"/>
                  </a:lnTo>
                  <a:lnTo>
                    <a:pt x="8508626" y="1333500"/>
                  </a:lnTo>
                  <a:lnTo>
                    <a:pt x="9133696" y="1333500"/>
                  </a:lnTo>
                  <a:lnTo>
                    <a:pt x="9185556" y="1320800"/>
                  </a:lnTo>
                  <a:close/>
                </a:path>
                <a:path w="11239500" h="1346200">
                  <a:moveTo>
                    <a:pt x="4012658" y="469900"/>
                  </a:moveTo>
                  <a:lnTo>
                    <a:pt x="4009066" y="469900"/>
                  </a:lnTo>
                  <a:lnTo>
                    <a:pt x="3995415" y="482600"/>
                  </a:lnTo>
                  <a:lnTo>
                    <a:pt x="3981547" y="495300"/>
                  </a:lnTo>
                  <a:lnTo>
                    <a:pt x="3935584" y="495300"/>
                  </a:lnTo>
                  <a:lnTo>
                    <a:pt x="3903957" y="508000"/>
                  </a:lnTo>
                  <a:lnTo>
                    <a:pt x="1927148" y="520700"/>
                  </a:lnTo>
                  <a:lnTo>
                    <a:pt x="311376" y="520700"/>
                  </a:lnTo>
                  <a:lnTo>
                    <a:pt x="251410" y="533400"/>
                  </a:lnTo>
                  <a:lnTo>
                    <a:pt x="126593" y="533400"/>
                  </a:lnTo>
                  <a:lnTo>
                    <a:pt x="112021" y="546100"/>
                  </a:lnTo>
                  <a:lnTo>
                    <a:pt x="101765" y="558800"/>
                  </a:lnTo>
                  <a:lnTo>
                    <a:pt x="93375" y="571500"/>
                  </a:lnTo>
                  <a:lnTo>
                    <a:pt x="84404" y="596900"/>
                  </a:lnTo>
                  <a:lnTo>
                    <a:pt x="67430" y="622300"/>
                  </a:lnTo>
                  <a:lnTo>
                    <a:pt x="48995" y="647700"/>
                  </a:lnTo>
                  <a:lnTo>
                    <a:pt x="34196" y="673100"/>
                  </a:lnTo>
                  <a:lnTo>
                    <a:pt x="28130" y="673100"/>
                  </a:lnTo>
                  <a:lnTo>
                    <a:pt x="24722" y="698500"/>
                  </a:lnTo>
                  <a:lnTo>
                    <a:pt x="21385" y="723900"/>
                  </a:lnTo>
                  <a:lnTo>
                    <a:pt x="17902" y="749300"/>
                  </a:lnTo>
                  <a:lnTo>
                    <a:pt x="14058" y="774700"/>
                  </a:lnTo>
                  <a:lnTo>
                    <a:pt x="10038" y="787400"/>
                  </a:lnTo>
                  <a:lnTo>
                    <a:pt x="5110" y="812800"/>
                  </a:lnTo>
                  <a:lnTo>
                    <a:pt x="1141" y="825500"/>
                  </a:lnTo>
                  <a:lnTo>
                    <a:pt x="0" y="850900"/>
                  </a:lnTo>
                  <a:lnTo>
                    <a:pt x="3725" y="901700"/>
                  </a:lnTo>
                  <a:lnTo>
                    <a:pt x="9621" y="952500"/>
                  </a:lnTo>
                  <a:lnTo>
                    <a:pt x="17739" y="1003300"/>
                  </a:lnTo>
                  <a:lnTo>
                    <a:pt x="28130" y="1054100"/>
                  </a:lnTo>
                  <a:lnTo>
                    <a:pt x="53843" y="1092200"/>
                  </a:lnTo>
                  <a:lnTo>
                    <a:pt x="100334" y="1143000"/>
                  </a:lnTo>
                  <a:lnTo>
                    <a:pt x="168795" y="1181100"/>
                  </a:lnTo>
                  <a:lnTo>
                    <a:pt x="189340" y="1193800"/>
                  </a:lnTo>
                  <a:lnTo>
                    <a:pt x="209516" y="1219200"/>
                  </a:lnTo>
                  <a:lnTo>
                    <a:pt x="230433" y="1231900"/>
                  </a:lnTo>
                  <a:lnTo>
                    <a:pt x="253199" y="1244600"/>
                  </a:lnTo>
                  <a:lnTo>
                    <a:pt x="379806" y="1282700"/>
                  </a:lnTo>
                  <a:lnTo>
                    <a:pt x="473844" y="1320800"/>
                  </a:lnTo>
                  <a:lnTo>
                    <a:pt x="4145791" y="1320800"/>
                  </a:lnTo>
                  <a:lnTo>
                    <a:pt x="4205986" y="1308100"/>
                  </a:lnTo>
                  <a:lnTo>
                    <a:pt x="9391488" y="1308100"/>
                  </a:lnTo>
                  <a:lnTo>
                    <a:pt x="9431904" y="1295400"/>
                  </a:lnTo>
                  <a:lnTo>
                    <a:pt x="9463533" y="1295400"/>
                  </a:lnTo>
                  <a:lnTo>
                    <a:pt x="9488279" y="1282700"/>
                  </a:lnTo>
                  <a:lnTo>
                    <a:pt x="9598951" y="1282700"/>
                  </a:lnTo>
                  <a:lnTo>
                    <a:pt x="9628879" y="1270000"/>
                  </a:lnTo>
                  <a:lnTo>
                    <a:pt x="9776460" y="1270000"/>
                  </a:lnTo>
                  <a:lnTo>
                    <a:pt x="9815091" y="1257300"/>
                  </a:lnTo>
                  <a:lnTo>
                    <a:pt x="9853690" y="1257300"/>
                  </a:lnTo>
                  <a:lnTo>
                    <a:pt x="9892358" y="1244600"/>
                  </a:lnTo>
                  <a:lnTo>
                    <a:pt x="9931196" y="1244600"/>
                  </a:lnTo>
                  <a:lnTo>
                    <a:pt x="9969783" y="1231900"/>
                  </a:lnTo>
                  <a:lnTo>
                    <a:pt x="10085933" y="1231900"/>
                  </a:lnTo>
                  <a:lnTo>
                    <a:pt x="10138775" y="1219200"/>
                  </a:lnTo>
                  <a:lnTo>
                    <a:pt x="10191565" y="1219200"/>
                  </a:lnTo>
                  <a:lnTo>
                    <a:pt x="10296931" y="1193800"/>
                  </a:lnTo>
                  <a:lnTo>
                    <a:pt x="10335678" y="1193800"/>
                  </a:lnTo>
                  <a:lnTo>
                    <a:pt x="10374290" y="1181100"/>
                  </a:lnTo>
                  <a:lnTo>
                    <a:pt x="10412906" y="1181100"/>
                  </a:lnTo>
                  <a:lnTo>
                    <a:pt x="10451668" y="1168400"/>
                  </a:lnTo>
                  <a:lnTo>
                    <a:pt x="10499168" y="1168400"/>
                  </a:lnTo>
                  <a:lnTo>
                    <a:pt x="10532587" y="1155700"/>
                  </a:lnTo>
                  <a:lnTo>
                    <a:pt x="10616793" y="1155700"/>
                  </a:lnTo>
                  <a:lnTo>
                    <a:pt x="10642721" y="1143000"/>
                  </a:lnTo>
                  <a:lnTo>
                    <a:pt x="10680234" y="1143000"/>
                  </a:lnTo>
                  <a:lnTo>
                    <a:pt x="10732998" y="1130300"/>
                  </a:lnTo>
                  <a:lnTo>
                    <a:pt x="10757933" y="1117600"/>
                  </a:lnTo>
                  <a:lnTo>
                    <a:pt x="10782703" y="1117600"/>
                  </a:lnTo>
                  <a:lnTo>
                    <a:pt x="10807240" y="1104900"/>
                  </a:lnTo>
                  <a:lnTo>
                    <a:pt x="10831474" y="1104900"/>
                  </a:lnTo>
                  <a:lnTo>
                    <a:pt x="10845726" y="1092200"/>
                  </a:lnTo>
                  <a:lnTo>
                    <a:pt x="10859395" y="1079500"/>
                  </a:lnTo>
                  <a:lnTo>
                    <a:pt x="10873168" y="1079500"/>
                  </a:lnTo>
                  <a:lnTo>
                    <a:pt x="10887735" y="1066800"/>
                  </a:lnTo>
                  <a:lnTo>
                    <a:pt x="10926077" y="1066800"/>
                  </a:lnTo>
                  <a:lnTo>
                    <a:pt x="10964879" y="1054100"/>
                  </a:lnTo>
                  <a:lnTo>
                    <a:pt x="11003794" y="1054100"/>
                  </a:lnTo>
                  <a:lnTo>
                    <a:pt x="11042472" y="1041400"/>
                  </a:lnTo>
                  <a:lnTo>
                    <a:pt x="11064149" y="1041400"/>
                  </a:lnTo>
                  <a:lnTo>
                    <a:pt x="11074649" y="1028700"/>
                  </a:lnTo>
                  <a:lnTo>
                    <a:pt x="11084674" y="1028700"/>
                  </a:lnTo>
                  <a:lnTo>
                    <a:pt x="11106374" y="1016000"/>
                  </a:lnTo>
                  <a:lnTo>
                    <a:pt x="11169078" y="977900"/>
                  </a:lnTo>
                  <a:lnTo>
                    <a:pt x="11176304" y="952500"/>
                  </a:lnTo>
                  <a:lnTo>
                    <a:pt x="11183662" y="939800"/>
                  </a:lnTo>
                  <a:lnTo>
                    <a:pt x="11190761" y="914400"/>
                  </a:lnTo>
                  <a:lnTo>
                    <a:pt x="11197209" y="901700"/>
                  </a:lnTo>
                  <a:lnTo>
                    <a:pt x="11201029" y="889000"/>
                  </a:lnTo>
                  <a:lnTo>
                    <a:pt x="11203987" y="876300"/>
                  </a:lnTo>
                  <a:lnTo>
                    <a:pt x="11207074" y="863600"/>
                  </a:lnTo>
                  <a:lnTo>
                    <a:pt x="11211280" y="850900"/>
                  </a:lnTo>
                  <a:lnTo>
                    <a:pt x="11217460" y="825500"/>
                  </a:lnTo>
                  <a:lnTo>
                    <a:pt x="11224588" y="812800"/>
                  </a:lnTo>
                  <a:lnTo>
                    <a:pt x="11232095" y="800100"/>
                  </a:lnTo>
                  <a:lnTo>
                    <a:pt x="11239411" y="787400"/>
                  </a:lnTo>
                  <a:lnTo>
                    <a:pt x="11236654" y="736600"/>
                  </a:lnTo>
                  <a:lnTo>
                    <a:pt x="11235770" y="635000"/>
                  </a:lnTo>
                  <a:lnTo>
                    <a:pt x="11233012" y="584200"/>
                  </a:lnTo>
                  <a:lnTo>
                    <a:pt x="11225620" y="533400"/>
                  </a:lnTo>
                  <a:lnTo>
                    <a:pt x="11211280" y="482600"/>
                  </a:lnTo>
                  <a:lnTo>
                    <a:pt x="4000117" y="482600"/>
                  </a:lnTo>
                  <a:lnTo>
                    <a:pt x="4012658" y="469900"/>
                  </a:lnTo>
                  <a:close/>
                </a:path>
                <a:path w="11239500" h="1346200">
                  <a:moveTo>
                    <a:pt x="9340380" y="1308100"/>
                  </a:moveTo>
                  <a:lnTo>
                    <a:pt x="8179309" y="1308100"/>
                  </a:lnTo>
                  <a:lnTo>
                    <a:pt x="8214354" y="1320800"/>
                  </a:lnTo>
                  <a:lnTo>
                    <a:pt x="9288917" y="1320800"/>
                  </a:lnTo>
                  <a:lnTo>
                    <a:pt x="9340380" y="1308100"/>
                  </a:lnTo>
                  <a:close/>
                </a:path>
                <a:path w="11239500" h="1346200">
                  <a:moveTo>
                    <a:pt x="1605564" y="508000"/>
                  </a:moveTo>
                  <a:lnTo>
                    <a:pt x="590401" y="508000"/>
                  </a:lnTo>
                  <a:lnTo>
                    <a:pt x="537069" y="520700"/>
                  </a:lnTo>
                  <a:lnTo>
                    <a:pt x="1761352" y="520700"/>
                  </a:lnTo>
                  <a:lnTo>
                    <a:pt x="1605564" y="508000"/>
                  </a:lnTo>
                  <a:close/>
                </a:path>
                <a:path w="11239500" h="1346200">
                  <a:moveTo>
                    <a:pt x="11163771" y="444500"/>
                  </a:moveTo>
                  <a:lnTo>
                    <a:pt x="4075243" y="444500"/>
                  </a:lnTo>
                  <a:lnTo>
                    <a:pt x="4066208" y="457200"/>
                  </a:lnTo>
                  <a:lnTo>
                    <a:pt x="4048247" y="457200"/>
                  </a:lnTo>
                  <a:lnTo>
                    <a:pt x="4038733" y="462008"/>
                  </a:lnTo>
                  <a:lnTo>
                    <a:pt x="4031107" y="469900"/>
                  </a:lnTo>
                  <a:lnTo>
                    <a:pt x="4019275" y="469900"/>
                  </a:lnTo>
                  <a:lnTo>
                    <a:pt x="4008644" y="482600"/>
                  </a:lnTo>
                  <a:lnTo>
                    <a:pt x="11211280" y="482600"/>
                  </a:lnTo>
                  <a:lnTo>
                    <a:pt x="11192745" y="457200"/>
                  </a:lnTo>
                  <a:lnTo>
                    <a:pt x="11163771" y="444500"/>
                  </a:lnTo>
                  <a:close/>
                </a:path>
                <a:path w="11239500" h="1346200">
                  <a:moveTo>
                    <a:pt x="11071095" y="406400"/>
                  </a:moveTo>
                  <a:lnTo>
                    <a:pt x="4135653" y="406400"/>
                  </a:lnTo>
                  <a:lnTo>
                    <a:pt x="4092459" y="431800"/>
                  </a:lnTo>
                  <a:lnTo>
                    <a:pt x="4058069" y="444500"/>
                  </a:lnTo>
                  <a:lnTo>
                    <a:pt x="4031722" y="457200"/>
                  </a:lnTo>
                  <a:lnTo>
                    <a:pt x="4012658" y="469900"/>
                  </a:lnTo>
                  <a:lnTo>
                    <a:pt x="4023118" y="469900"/>
                  </a:lnTo>
                  <a:lnTo>
                    <a:pt x="4038733" y="462008"/>
                  </a:lnTo>
                  <a:lnTo>
                    <a:pt x="4043380" y="457200"/>
                  </a:lnTo>
                  <a:lnTo>
                    <a:pt x="4048247" y="457200"/>
                  </a:lnTo>
                  <a:lnTo>
                    <a:pt x="4066214" y="444500"/>
                  </a:lnTo>
                  <a:lnTo>
                    <a:pt x="11163771" y="444500"/>
                  </a:lnTo>
                  <a:lnTo>
                    <a:pt x="11130418" y="431800"/>
                  </a:lnTo>
                  <a:lnTo>
                    <a:pt x="11098745" y="419100"/>
                  </a:lnTo>
                  <a:lnTo>
                    <a:pt x="11071095" y="406400"/>
                  </a:lnTo>
                  <a:close/>
                </a:path>
                <a:path w="11239500" h="1346200">
                  <a:moveTo>
                    <a:pt x="9987457" y="0"/>
                  </a:moveTo>
                  <a:lnTo>
                    <a:pt x="7342898" y="12700"/>
                  </a:lnTo>
                  <a:lnTo>
                    <a:pt x="7295021" y="12700"/>
                  </a:lnTo>
                  <a:lnTo>
                    <a:pt x="7247199" y="25400"/>
                  </a:lnTo>
                  <a:lnTo>
                    <a:pt x="7103757" y="25400"/>
                  </a:lnTo>
                  <a:lnTo>
                    <a:pt x="6653618" y="50800"/>
                  </a:lnTo>
                  <a:lnTo>
                    <a:pt x="4455432" y="50800"/>
                  </a:lnTo>
                  <a:lnTo>
                    <a:pt x="4445127" y="63500"/>
                  </a:lnTo>
                  <a:lnTo>
                    <a:pt x="4387923" y="88900"/>
                  </a:lnTo>
                  <a:lnTo>
                    <a:pt x="4354918" y="101600"/>
                  </a:lnTo>
                  <a:lnTo>
                    <a:pt x="4328333" y="114300"/>
                  </a:lnTo>
                  <a:lnTo>
                    <a:pt x="4290390" y="139700"/>
                  </a:lnTo>
                  <a:lnTo>
                    <a:pt x="4282971" y="152400"/>
                  </a:lnTo>
                  <a:lnTo>
                    <a:pt x="4275299" y="165100"/>
                  </a:lnTo>
                  <a:lnTo>
                    <a:pt x="4257621" y="203200"/>
                  </a:lnTo>
                  <a:lnTo>
                    <a:pt x="4251656" y="228600"/>
                  </a:lnTo>
                  <a:lnTo>
                    <a:pt x="4248188" y="241300"/>
                  </a:lnTo>
                  <a:lnTo>
                    <a:pt x="4241208" y="266700"/>
                  </a:lnTo>
                  <a:lnTo>
                    <a:pt x="4233622" y="279400"/>
                  </a:lnTo>
                  <a:lnTo>
                    <a:pt x="4226287" y="304800"/>
                  </a:lnTo>
                  <a:lnTo>
                    <a:pt x="4220057" y="330200"/>
                  </a:lnTo>
                  <a:lnTo>
                    <a:pt x="4217798" y="342900"/>
                  </a:lnTo>
                  <a:lnTo>
                    <a:pt x="4216384" y="355600"/>
                  </a:lnTo>
                  <a:lnTo>
                    <a:pt x="4213288" y="368300"/>
                  </a:lnTo>
                  <a:lnTo>
                    <a:pt x="4205986" y="381000"/>
                  </a:lnTo>
                  <a:lnTo>
                    <a:pt x="4190638" y="393700"/>
                  </a:lnTo>
                  <a:lnTo>
                    <a:pt x="4172591" y="393700"/>
                  </a:lnTo>
                  <a:lnTo>
                    <a:pt x="4153658" y="406400"/>
                  </a:lnTo>
                  <a:lnTo>
                    <a:pt x="11043159" y="406400"/>
                  </a:lnTo>
                  <a:lnTo>
                    <a:pt x="10986211" y="381000"/>
                  </a:lnTo>
                  <a:lnTo>
                    <a:pt x="10965395" y="381000"/>
                  </a:lnTo>
                  <a:lnTo>
                    <a:pt x="10944242" y="368300"/>
                  </a:lnTo>
                  <a:lnTo>
                    <a:pt x="10884177" y="368300"/>
                  </a:lnTo>
                  <a:lnTo>
                    <a:pt x="10866574" y="355600"/>
                  </a:lnTo>
                  <a:lnTo>
                    <a:pt x="10831474" y="355600"/>
                  </a:lnTo>
                  <a:lnTo>
                    <a:pt x="10797675" y="342900"/>
                  </a:lnTo>
                  <a:lnTo>
                    <a:pt x="10772266" y="342900"/>
                  </a:lnTo>
                  <a:lnTo>
                    <a:pt x="10745765" y="330200"/>
                  </a:lnTo>
                  <a:lnTo>
                    <a:pt x="10704868" y="330200"/>
                  </a:lnTo>
                  <a:lnTo>
                    <a:pt x="10687313" y="317500"/>
                  </a:lnTo>
                  <a:lnTo>
                    <a:pt x="10669778" y="317500"/>
                  </a:lnTo>
                  <a:lnTo>
                    <a:pt x="10634535" y="292100"/>
                  </a:lnTo>
                  <a:lnTo>
                    <a:pt x="10601401" y="292100"/>
                  </a:lnTo>
                  <a:lnTo>
                    <a:pt x="10592333" y="279400"/>
                  </a:lnTo>
                  <a:lnTo>
                    <a:pt x="10559718" y="254000"/>
                  </a:lnTo>
                  <a:lnTo>
                    <a:pt x="10538833" y="228600"/>
                  </a:lnTo>
                  <a:lnTo>
                    <a:pt x="10527488" y="215900"/>
                  </a:lnTo>
                  <a:lnTo>
                    <a:pt x="10523498" y="203200"/>
                  </a:lnTo>
                  <a:lnTo>
                    <a:pt x="10537338" y="203200"/>
                  </a:lnTo>
                  <a:lnTo>
                    <a:pt x="10537312" y="190500"/>
                  </a:lnTo>
                  <a:lnTo>
                    <a:pt x="10531516" y="190500"/>
                  </a:lnTo>
                  <a:lnTo>
                    <a:pt x="10517765" y="177800"/>
                  </a:lnTo>
                  <a:lnTo>
                    <a:pt x="10493870" y="152400"/>
                  </a:lnTo>
                  <a:lnTo>
                    <a:pt x="10483920" y="152400"/>
                  </a:lnTo>
                  <a:lnTo>
                    <a:pt x="10473564" y="139700"/>
                  </a:lnTo>
                  <a:lnTo>
                    <a:pt x="10462811" y="139700"/>
                  </a:lnTo>
                  <a:lnTo>
                    <a:pt x="10451668" y="127000"/>
                  </a:lnTo>
                  <a:lnTo>
                    <a:pt x="10420763" y="114300"/>
                  </a:lnTo>
                  <a:lnTo>
                    <a:pt x="10409466" y="114300"/>
                  </a:lnTo>
                  <a:lnTo>
                    <a:pt x="10391973" y="101600"/>
                  </a:lnTo>
                  <a:lnTo>
                    <a:pt x="10371607" y="88900"/>
                  </a:lnTo>
                  <a:lnTo>
                    <a:pt x="10349069" y="63500"/>
                  </a:lnTo>
                  <a:lnTo>
                    <a:pt x="10325061" y="63500"/>
                  </a:lnTo>
                  <a:lnTo>
                    <a:pt x="10225805" y="38100"/>
                  </a:lnTo>
                  <a:lnTo>
                    <a:pt x="10114921" y="25400"/>
                  </a:lnTo>
                  <a:lnTo>
                    <a:pt x="10024706" y="12700"/>
                  </a:lnTo>
                  <a:lnTo>
                    <a:pt x="9987457" y="0"/>
                  </a:lnTo>
                  <a:close/>
                </a:path>
                <a:path w="11239500" h="1346200">
                  <a:moveTo>
                    <a:pt x="6161278" y="25400"/>
                  </a:moveTo>
                  <a:lnTo>
                    <a:pt x="5041839" y="25400"/>
                  </a:lnTo>
                  <a:lnTo>
                    <a:pt x="4934114" y="38100"/>
                  </a:lnTo>
                  <a:lnTo>
                    <a:pt x="4725746" y="38100"/>
                  </a:lnTo>
                  <a:lnTo>
                    <a:pt x="4487316" y="50800"/>
                  </a:lnTo>
                  <a:lnTo>
                    <a:pt x="6653618" y="50800"/>
                  </a:lnTo>
                  <a:lnTo>
                    <a:pt x="6161278" y="25400"/>
                  </a:lnTo>
                  <a:close/>
                </a:path>
                <a:path w="11239500" h="1346200">
                  <a:moveTo>
                    <a:pt x="6045292" y="12700"/>
                  </a:moveTo>
                  <a:lnTo>
                    <a:pt x="5684276" y="12700"/>
                  </a:lnTo>
                  <a:lnTo>
                    <a:pt x="5633524" y="25400"/>
                  </a:lnTo>
                  <a:lnTo>
                    <a:pt x="6083928" y="25400"/>
                  </a:lnTo>
                  <a:lnTo>
                    <a:pt x="6045292" y="12700"/>
                  </a:lnTo>
                  <a:close/>
                </a:path>
              </a:pathLst>
            </a:custGeom>
            <a:solidFill>
              <a:srgbClr val="92D05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78624" y="4910328"/>
              <a:ext cx="11239500" cy="1350645"/>
            </a:xfrm>
            <a:custGeom>
              <a:avLst/>
              <a:gdLst/>
              <a:ahLst/>
              <a:cxnLst/>
              <a:rect l="l" t="t" r="r" b="b"/>
              <a:pathLst>
                <a:path w="11239500" h="1350645">
                  <a:moveTo>
                    <a:pt x="10409466" y="112522"/>
                  </a:moveTo>
                  <a:lnTo>
                    <a:pt x="10391973" y="100011"/>
                  </a:lnTo>
                  <a:lnTo>
                    <a:pt x="10371607" y="83262"/>
                  </a:lnTo>
                  <a:lnTo>
                    <a:pt x="10349069" y="67078"/>
                  </a:lnTo>
                  <a:lnTo>
                    <a:pt x="10225805" y="35072"/>
                  </a:lnTo>
                  <a:lnTo>
                    <a:pt x="10114921" y="17110"/>
                  </a:lnTo>
                  <a:lnTo>
                    <a:pt x="10024706" y="4658"/>
                  </a:lnTo>
                  <a:lnTo>
                    <a:pt x="9987457" y="0"/>
                  </a:lnTo>
                  <a:lnTo>
                    <a:pt x="7342898" y="14058"/>
                  </a:lnTo>
                  <a:lnTo>
                    <a:pt x="7295021" y="15512"/>
                  </a:lnTo>
                  <a:lnTo>
                    <a:pt x="7247199" y="18415"/>
                  </a:lnTo>
                  <a:lnTo>
                    <a:pt x="7199401" y="21999"/>
                  </a:lnTo>
                  <a:lnTo>
                    <a:pt x="7151598" y="25494"/>
                  </a:lnTo>
                  <a:lnTo>
                    <a:pt x="7103757" y="28130"/>
                  </a:lnTo>
                  <a:lnTo>
                    <a:pt x="6653618" y="42202"/>
                  </a:lnTo>
                  <a:lnTo>
                    <a:pt x="6161278" y="28130"/>
                  </a:lnTo>
                  <a:lnTo>
                    <a:pt x="6122555" y="24983"/>
                  </a:lnTo>
                  <a:lnTo>
                    <a:pt x="6083928" y="20251"/>
                  </a:lnTo>
                  <a:lnTo>
                    <a:pt x="6045292" y="15941"/>
                  </a:lnTo>
                  <a:lnTo>
                    <a:pt x="6006541" y="14058"/>
                  </a:lnTo>
                  <a:lnTo>
                    <a:pt x="5964781" y="14116"/>
                  </a:lnTo>
                  <a:lnTo>
                    <a:pt x="5921418" y="14285"/>
                  </a:lnTo>
                  <a:lnTo>
                    <a:pt x="5876558" y="14560"/>
                  </a:lnTo>
                  <a:lnTo>
                    <a:pt x="5830308" y="14936"/>
                  </a:lnTo>
                  <a:lnTo>
                    <a:pt x="5782774" y="15408"/>
                  </a:lnTo>
                  <a:lnTo>
                    <a:pt x="5734061" y="15968"/>
                  </a:lnTo>
                  <a:lnTo>
                    <a:pt x="5684276" y="16614"/>
                  </a:lnTo>
                  <a:lnTo>
                    <a:pt x="5633524" y="17338"/>
                  </a:lnTo>
                  <a:lnTo>
                    <a:pt x="5581913" y="18135"/>
                  </a:lnTo>
                  <a:lnTo>
                    <a:pt x="5529548" y="19001"/>
                  </a:lnTo>
                  <a:lnTo>
                    <a:pt x="5476534" y="19929"/>
                  </a:lnTo>
                  <a:lnTo>
                    <a:pt x="5422979" y="20914"/>
                  </a:lnTo>
                  <a:lnTo>
                    <a:pt x="5368989" y="21951"/>
                  </a:lnTo>
                  <a:lnTo>
                    <a:pt x="5314669" y="23034"/>
                  </a:lnTo>
                  <a:lnTo>
                    <a:pt x="5260125" y="24158"/>
                  </a:lnTo>
                  <a:lnTo>
                    <a:pt x="5205464" y="25317"/>
                  </a:lnTo>
                  <a:lnTo>
                    <a:pt x="5150792" y="26506"/>
                  </a:lnTo>
                  <a:lnTo>
                    <a:pt x="5096215" y="27720"/>
                  </a:lnTo>
                  <a:lnTo>
                    <a:pt x="5041839" y="28952"/>
                  </a:lnTo>
                  <a:lnTo>
                    <a:pt x="4987770" y="30198"/>
                  </a:lnTo>
                  <a:lnTo>
                    <a:pt x="4934114" y="31452"/>
                  </a:lnTo>
                  <a:lnTo>
                    <a:pt x="4880978" y="32708"/>
                  </a:lnTo>
                  <a:lnTo>
                    <a:pt x="4828467" y="33962"/>
                  </a:lnTo>
                  <a:lnTo>
                    <a:pt x="4776688" y="35207"/>
                  </a:lnTo>
                  <a:lnTo>
                    <a:pt x="4725746" y="36439"/>
                  </a:lnTo>
                  <a:lnTo>
                    <a:pt x="4675748" y="37652"/>
                  </a:lnTo>
                  <a:lnTo>
                    <a:pt x="4626800" y="38840"/>
                  </a:lnTo>
                  <a:lnTo>
                    <a:pt x="4579008" y="39998"/>
                  </a:lnTo>
                  <a:lnTo>
                    <a:pt x="4532478" y="41120"/>
                  </a:lnTo>
                  <a:lnTo>
                    <a:pt x="4487316" y="42202"/>
                  </a:lnTo>
                  <a:lnTo>
                    <a:pt x="4476689" y="45513"/>
                  </a:lnTo>
                  <a:lnTo>
                    <a:pt x="4387923" y="82482"/>
                  </a:lnTo>
                  <a:lnTo>
                    <a:pt x="4328333" y="115295"/>
                  </a:lnTo>
                  <a:lnTo>
                    <a:pt x="4290390" y="140652"/>
                  </a:lnTo>
                  <a:lnTo>
                    <a:pt x="4282971" y="150997"/>
                  </a:lnTo>
                  <a:lnTo>
                    <a:pt x="4275299" y="161201"/>
                  </a:lnTo>
                  <a:lnTo>
                    <a:pt x="4257621" y="196536"/>
                  </a:lnTo>
                  <a:lnTo>
                    <a:pt x="4251656" y="225006"/>
                  </a:lnTo>
                  <a:lnTo>
                    <a:pt x="4248188" y="239102"/>
                  </a:lnTo>
                  <a:lnTo>
                    <a:pt x="4241208" y="260229"/>
                  </a:lnTo>
                  <a:lnTo>
                    <a:pt x="4233622" y="281166"/>
                  </a:lnTo>
                  <a:lnTo>
                    <a:pt x="4226287" y="302173"/>
                  </a:lnTo>
                  <a:lnTo>
                    <a:pt x="4220057" y="323507"/>
                  </a:lnTo>
                  <a:lnTo>
                    <a:pt x="4217798" y="338282"/>
                  </a:lnTo>
                  <a:lnTo>
                    <a:pt x="4216384" y="353536"/>
                  </a:lnTo>
                  <a:lnTo>
                    <a:pt x="4213288" y="367837"/>
                  </a:lnTo>
                  <a:lnTo>
                    <a:pt x="4205986" y="379755"/>
                  </a:lnTo>
                  <a:lnTo>
                    <a:pt x="4190638" y="390096"/>
                  </a:lnTo>
                  <a:lnTo>
                    <a:pt x="4172591" y="396284"/>
                  </a:lnTo>
                  <a:lnTo>
                    <a:pt x="4153658" y="401243"/>
                  </a:lnTo>
                  <a:lnTo>
                    <a:pt x="4135653" y="407898"/>
                  </a:lnTo>
                  <a:lnTo>
                    <a:pt x="4092459" y="429579"/>
                  </a:lnTo>
                  <a:lnTo>
                    <a:pt x="4058069" y="447014"/>
                  </a:lnTo>
                  <a:lnTo>
                    <a:pt x="4012658" y="470577"/>
                  </a:lnTo>
                  <a:lnTo>
                    <a:pt x="3991562" y="483000"/>
                  </a:lnTo>
                  <a:lnTo>
                    <a:pt x="3994028" y="482455"/>
                  </a:lnTo>
                  <a:lnTo>
                    <a:pt x="4031107" y="466354"/>
                  </a:lnTo>
                  <a:lnTo>
                    <a:pt x="4066208" y="449648"/>
                  </a:lnTo>
                  <a:lnTo>
                    <a:pt x="4023118" y="464146"/>
                  </a:lnTo>
                  <a:lnTo>
                    <a:pt x="3995415" y="479547"/>
                  </a:lnTo>
                  <a:lnTo>
                    <a:pt x="3981547" y="487062"/>
                  </a:lnTo>
                  <a:lnTo>
                    <a:pt x="3935584" y="498428"/>
                  </a:lnTo>
                  <a:lnTo>
                    <a:pt x="3872126" y="505247"/>
                  </a:lnTo>
                  <a:lnTo>
                    <a:pt x="1927148" y="520420"/>
                  </a:lnTo>
                  <a:lnTo>
                    <a:pt x="1870620" y="518987"/>
                  </a:lnTo>
                  <a:lnTo>
                    <a:pt x="1815385" y="517554"/>
                  </a:lnTo>
                  <a:lnTo>
                    <a:pt x="1761352" y="516131"/>
                  </a:lnTo>
                  <a:lnTo>
                    <a:pt x="1708431" y="514729"/>
                  </a:lnTo>
                  <a:lnTo>
                    <a:pt x="1656532" y="513356"/>
                  </a:lnTo>
                  <a:lnTo>
                    <a:pt x="1605564" y="512023"/>
                  </a:lnTo>
                  <a:lnTo>
                    <a:pt x="1555437" y="510739"/>
                  </a:lnTo>
                  <a:lnTo>
                    <a:pt x="1506060" y="509514"/>
                  </a:lnTo>
                  <a:lnTo>
                    <a:pt x="1457344" y="508358"/>
                  </a:lnTo>
                  <a:lnTo>
                    <a:pt x="1409198" y="507281"/>
                  </a:lnTo>
                  <a:lnTo>
                    <a:pt x="1361532" y="506292"/>
                  </a:lnTo>
                  <a:lnTo>
                    <a:pt x="1314255" y="505401"/>
                  </a:lnTo>
                  <a:lnTo>
                    <a:pt x="1267277" y="504619"/>
                  </a:lnTo>
                  <a:lnTo>
                    <a:pt x="1220508" y="503954"/>
                  </a:lnTo>
                  <a:lnTo>
                    <a:pt x="1173857" y="503416"/>
                  </a:lnTo>
                  <a:lnTo>
                    <a:pt x="1127235" y="503016"/>
                  </a:lnTo>
                  <a:lnTo>
                    <a:pt x="1080550" y="502763"/>
                  </a:lnTo>
                  <a:lnTo>
                    <a:pt x="1033712" y="502666"/>
                  </a:lnTo>
                  <a:lnTo>
                    <a:pt x="986631" y="502736"/>
                  </a:lnTo>
                  <a:lnTo>
                    <a:pt x="939217" y="502983"/>
                  </a:lnTo>
                  <a:lnTo>
                    <a:pt x="891380" y="503415"/>
                  </a:lnTo>
                  <a:lnTo>
                    <a:pt x="843029" y="504043"/>
                  </a:lnTo>
                  <a:lnTo>
                    <a:pt x="794073" y="504877"/>
                  </a:lnTo>
                  <a:lnTo>
                    <a:pt x="744423" y="505927"/>
                  </a:lnTo>
                  <a:lnTo>
                    <a:pt x="693988" y="507201"/>
                  </a:lnTo>
                  <a:lnTo>
                    <a:pt x="642677" y="508711"/>
                  </a:lnTo>
                  <a:lnTo>
                    <a:pt x="590401" y="510465"/>
                  </a:lnTo>
                  <a:lnTo>
                    <a:pt x="537069" y="512473"/>
                  </a:lnTo>
                  <a:lnTo>
                    <a:pt x="482591" y="514746"/>
                  </a:lnTo>
                  <a:lnTo>
                    <a:pt x="426876" y="517293"/>
                  </a:lnTo>
                  <a:lnTo>
                    <a:pt x="369835" y="520124"/>
                  </a:lnTo>
                  <a:lnTo>
                    <a:pt x="311376" y="523248"/>
                  </a:lnTo>
                  <a:lnTo>
                    <a:pt x="251410" y="526675"/>
                  </a:lnTo>
                  <a:lnTo>
                    <a:pt x="189846" y="530416"/>
                  </a:lnTo>
                  <a:lnTo>
                    <a:pt x="126593" y="534479"/>
                  </a:lnTo>
                  <a:lnTo>
                    <a:pt x="93375" y="574066"/>
                  </a:lnTo>
                  <a:lnTo>
                    <a:pt x="84404" y="590740"/>
                  </a:lnTo>
                  <a:lnTo>
                    <a:pt x="48995" y="643323"/>
                  </a:lnTo>
                  <a:lnTo>
                    <a:pt x="24722" y="699762"/>
                  </a:lnTo>
                  <a:lnTo>
                    <a:pt x="21385" y="724406"/>
                  </a:lnTo>
                  <a:lnTo>
                    <a:pt x="17902" y="749028"/>
                  </a:lnTo>
                  <a:lnTo>
                    <a:pt x="14058" y="773595"/>
                  </a:lnTo>
                  <a:lnTo>
                    <a:pt x="10038" y="791169"/>
                  </a:lnTo>
                  <a:lnTo>
                    <a:pt x="5110" y="808640"/>
                  </a:lnTo>
                  <a:lnTo>
                    <a:pt x="1141" y="826169"/>
                  </a:lnTo>
                  <a:lnTo>
                    <a:pt x="3725" y="897037"/>
                  </a:lnTo>
                  <a:lnTo>
                    <a:pt x="9621" y="950007"/>
                  </a:lnTo>
                  <a:lnTo>
                    <a:pt x="17739" y="1002677"/>
                  </a:lnTo>
                  <a:lnTo>
                    <a:pt x="28130" y="1054900"/>
                  </a:lnTo>
                  <a:lnTo>
                    <a:pt x="53843" y="1094602"/>
                  </a:lnTo>
                  <a:lnTo>
                    <a:pt x="100334" y="1134935"/>
                  </a:lnTo>
                  <a:lnTo>
                    <a:pt x="145889" y="1166896"/>
                  </a:lnTo>
                  <a:lnTo>
                    <a:pt x="168795" y="1181481"/>
                  </a:lnTo>
                  <a:lnTo>
                    <a:pt x="189340" y="1196681"/>
                  </a:lnTo>
                  <a:lnTo>
                    <a:pt x="209516" y="1212635"/>
                  </a:lnTo>
                  <a:lnTo>
                    <a:pt x="230433" y="1227077"/>
                  </a:lnTo>
                  <a:lnTo>
                    <a:pt x="253199" y="1237742"/>
                  </a:lnTo>
                  <a:lnTo>
                    <a:pt x="379806" y="1279944"/>
                  </a:lnTo>
                  <a:lnTo>
                    <a:pt x="411153" y="1291986"/>
                  </a:lnTo>
                  <a:lnTo>
                    <a:pt x="442298" y="1305029"/>
                  </a:lnTo>
                  <a:lnTo>
                    <a:pt x="473844" y="1316077"/>
                  </a:lnTo>
                  <a:lnTo>
                    <a:pt x="506399" y="1322133"/>
                  </a:lnTo>
                  <a:lnTo>
                    <a:pt x="552099" y="1325996"/>
                  </a:lnTo>
                  <a:lnTo>
                    <a:pt x="597785" y="1330093"/>
                  </a:lnTo>
                  <a:lnTo>
                    <a:pt x="643495" y="1333727"/>
                  </a:lnTo>
                  <a:lnTo>
                    <a:pt x="689267" y="1336205"/>
                  </a:lnTo>
                  <a:lnTo>
                    <a:pt x="738485" y="1337894"/>
                  </a:lnTo>
                  <a:lnTo>
                    <a:pt x="787710" y="1339403"/>
                  </a:lnTo>
                  <a:lnTo>
                    <a:pt x="836939" y="1340759"/>
                  </a:lnTo>
                  <a:lnTo>
                    <a:pt x="886172" y="1341986"/>
                  </a:lnTo>
                  <a:lnTo>
                    <a:pt x="935408" y="1343110"/>
                  </a:lnTo>
                  <a:lnTo>
                    <a:pt x="984646" y="1344158"/>
                  </a:lnTo>
                  <a:lnTo>
                    <a:pt x="1033887" y="1345154"/>
                  </a:lnTo>
                  <a:lnTo>
                    <a:pt x="1083127" y="1346125"/>
                  </a:lnTo>
                  <a:lnTo>
                    <a:pt x="1132368" y="1347095"/>
                  </a:lnTo>
                  <a:lnTo>
                    <a:pt x="1181609" y="1348091"/>
                  </a:lnTo>
                  <a:lnTo>
                    <a:pt x="1230847" y="1349139"/>
                  </a:lnTo>
                  <a:lnTo>
                    <a:pt x="1280083" y="1350264"/>
                  </a:lnTo>
                  <a:lnTo>
                    <a:pt x="3727716" y="1336205"/>
                  </a:lnTo>
                  <a:lnTo>
                    <a:pt x="3810537" y="1335239"/>
                  </a:lnTo>
                  <a:lnTo>
                    <a:pt x="3876755" y="1334099"/>
                  </a:lnTo>
                  <a:lnTo>
                    <a:pt x="3930305" y="1332628"/>
                  </a:lnTo>
                  <a:lnTo>
                    <a:pt x="3975123" y="1330670"/>
                  </a:lnTo>
                  <a:lnTo>
                    <a:pt x="4015145" y="1328068"/>
                  </a:lnTo>
                  <a:lnTo>
                    <a:pt x="4054307" y="1324664"/>
                  </a:lnTo>
                  <a:lnTo>
                    <a:pt x="4096543" y="1320301"/>
                  </a:lnTo>
                  <a:lnTo>
                    <a:pt x="4145791" y="1314824"/>
                  </a:lnTo>
                  <a:lnTo>
                    <a:pt x="4205986" y="1308074"/>
                  </a:lnTo>
                  <a:lnTo>
                    <a:pt x="4979657" y="1322133"/>
                  </a:lnTo>
                  <a:lnTo>
                    <a:pt x="5018390" y="1324996"/>
                  </a:lnTo>
                  <a:lnTo>
                    <a:pt x="5057016" y="1329759"/>
                  </a:lnTo>
                  <a:lnTo>
                    <a:pt x="5095646" y="1334227"/>
                  </a:lnTo>
                  <a:lnTo>
                    <a:pt x="5134394" y="1336205"/>
                  </a:lnTo>
                  <a:lnTo>
                    <a:pt x="6794284" y="1322133"/>
                  </a:lnTo>
                  <a:lnTo>
                    <a:pt x="7553896" y="1308074"/>
                  </a:lnTo>
                  <a:lnTo>
                    <a:pt x="7639988" y="1308083"/>
                  </a:lnTo>
                  <a:lnTo>
                    <a:pt x="7718423" y="1308118"/>
                  </a:lnTo>
                  <a:lnTo>
                    <a:pt x="7789804" y="1308190"/>
                  </a:lnTo>
                  <a:lnTo>
                    <a:pt x="7854734" y="1308313"/>
                  </a:lnTo>
                  <a:lnTo>
                    <a:pt x="7913818" y="1308497"/>
                  </a:lnTo>
                  <a:lnTo>
                    <a:pt x="7967657" y="1308756"/>
                  </a:lnTo>
                  <a:lnTo>
                    <a:pt x="8016856" y="1309100"/>
                  </a:lnTo>
                  <a:lnTo>
                    <a:pt x="8062017" y="1309543"/>
                  </a:lnTo>
                  <a:lnTo>
                    <a:pt x="8103744" y="1310097"/>
                  </a:lnTo>
                  <a:lnTo>
                    <a:pt x="8142641" y="1310773"/>
                  </a:lnTo>
                  <a:lnTo>
                    <a:pt x="8214354" y="1312541"/>
                  </a:lnTo>
                  <a:lnTo>
                    <a:pt x="8281983" y="1314943"/>
                  </a:lnTo>
                  <a:lnTo>
                    <a:pt x="8350354" y="1318077"/>
                  </a:lnTo>
                  <a:lnTo>
                    <a:pt x="8424292" y="1322040"/>
                  </a:lnTo>
                  <a:lnTo>
                    <a:pt x="8464858" y="1324362"/>
                  </a:lnTo>
                  <a:lnTo>
                    <a:pt x="8508626" y="1326927"/>
                  </a:lnTo>
                  <a:lnTo>
                    <a:pt x="8556198" y="1329748"/>
                  </a:lnTo>
                  <a:lnTo>
                    <a:pt x="8608179" y="1332837"/>
                  </a:lnTo>
                  <a:lnTo>
                    <a:pt x="8665171" y="1336205"/>
                  </a:lnTo>
                  <a:lnTo>
                    <a:pt x="8717150" y="1334446"/>
                  </a:lnTo>
                  <a:lnTo>
                    <a:pt x="8769195" y="1333368"/>
                  </a:lnTo>
                  <a:lnTo>
                    <a:pt x="8821287" y="1332765"/>
                  </a:lnTo>
                  <a:lnTo>
                    <a:pt x="8873405" y="1332434"/>
                  </a:lnTo>
                  <a:lnTo>
                    <a:pt x="8925529" y="1332171"/>
                  </a:lnTo>
                  <a:lnTo>
                    <a:pt x="8977641" y="1331773"/>
                  </a:lnTo>
                  <a:lnTo>
                    <a:pt x="9029719" y="1331036"/>
                  </a:lnTo>
                  <a:lnTo>
                    <a:pt x="9081744" y="1329755"/>
                  </a:lnTo>
                  <a:lnTo>
                    <a:pt x="9133696" y="1327728"/>
                  </a:lnTo>
                  <a:lnTo>
                    <a:pt x="9185556" y="1324750"/>
                  </a:lnTo>
                  <a:lnTo>
                    <a:pt x="9237303" y="1320617"/>
                  </a:lnTo>
                  <a:lnTo>
                    <a:pt x="9288917" y="1315127"/>
                  </a:lnTo>
                  <a:lnTo>
                    <a:pt x="9340380" y="1308074"/>
                  </a:lnTo>
                  <a:lnTo>
                    <a:pt x="9391488" y="1300135"/>
                  </a:lnTo>
                  <a:lnTo>
                    <a:pt x="9431904" y="1293750"/>
                  </a:lnTo>
                  <a:lnTo>
                    <a:pt x="9463533" y="1288719"/>
                  </a:lnTo>
                  <a:lnTo>
                    <a:pt x="9488279" y="1284844"/>
                  </a:lnTo>
                  <a:lnTo>
                    <a:pt x="9540284" y="1278162"/>
                  </a:lnTo>
                  <a:lnTo>
                    <a:pt x="9598951" y="1274717"/>
                  </a:lnTo>
                  <a:lnTo>
                    <a:pt x="9628879" y="1273360"/>
                  </a:lnTo>
                  <a:lnTo>
                    <a:pt x="9667170" y="1271565"/>
                  </a:lnTo>
                  <a:lnTo>
                    <a:pt x="9715728" y="1269136"/>
                  </a:lnTo>
                  <a:lnTo>
                    <a:pt x="9776460" y="1265872"/>
                  </a:lnTo>
                  <a:lnTo>
                    <a:pt x="9815091" y="1258519"/>
                  </a:lnTo>
                  <a:lnTo>
                    <a:pt x="9853690" y="1250950"/>
                  </a:lnTo>
                  <a:lnTo>
                    <a:pt x="9892358" y="1243809"/>
                  </a:lnTo>
                  <a:lnTo>
                    <a:pt x="9931196" y="1237742"/>
                  </a:lnTo>
                  <a:lnTo>
                    <a:pt x="9969783" y="1233427"/>
                  </a:lnTo>
                  <a:lnTo>
                    <a:pt x="10008508" y="1230312"/>
                  </a:lnTo>
                  <a:lnTo>
                    <a:pt x="10047261" y="1227397"/>
                  </a:lnTo>
                  <a:lnTo>
                    <a:pt x="10085933" y="1223683"/>
                  </a:lnTo>
                  <a:lnTo>
                    <a:pt x="10138775" y="1217369"/>
                  </a:lnTo>
                  <a:lnTo>
                    <a:pt x="10191565" y="1210608"/>
                  </a:lnTo>
                  <a:lnTo>
                    <a:pt x="10244289" y="1203351"/>
                  </a:lnTo>
                  <a:lnTo>
                    <a:pt x="10296931" y="1195552"/>
                  </a:lnTo>
                  <a:lnTo>
                    <a:pt x="10335678" y="1188885"/>
                  </a:lnTo>
                  <a:lnTo>
                    <a:pt x="10374290" y="1181411"/>
                  </a:lnTo>
                  <a:lnTo>
                    <a:pt x="10412906" y="1173974"/>
                  </a:lnTo>
                  <a:lnTo>
                    <a:pt x="10451668" y="1167422"/>
                  </a:lnTo>
                  <a:lnTo>
                    <a:pt x="10499168" y="1160695"/>
                  </a:lnTo>
                  <a:lnTo>
                    <a:pt x="10555592" y="1154631"/>
                  </a:lnTo>
                  <a:lnTo>
                    <a:pt x="10585022" y="1152974"/>
                  </a:lnTo>
                  <a:lnTo>
                    <a:pt x="10598782" y="1151755"/>
                  </a:lnTo>
                  <a:lnTo>
                    <a:pt x="10642721" y="1144453"/>
                  </a:lnTo>
                  <a:lnTo>
                    <a:pt x="10680234" y="1136737"/>
                  </a:lnTo>
                  <a:lnTo>
                    <a:pt x="10732998" y="1125220"/>
                  </a:lnTo>
                  <a:lnTo>
                    <a:pt x="10782703" y="1112754"/>
                  </a:lnTo>
                  <a:lnTo>
                    <a:pt x="10831474" y="1097089"/>
                  </a:lnTo>
                  <a:lnTo>
                    <a:pt x="10859395" y="1082362"/>
                  </a:lnTo>
                  <a:lnTo>
                    <a:pt x="10873168" y="1074624"/>
                  </a:lnTo>
                  <a:lnTo>
                    <a:pt x="10887735" y="1068959"/>
                  </a:lnTo>
                  <a:lnTo>
                    <a:pt x="10926077" y="1060413"/>
                  </a:lnTo>
                  <a:lnTo>
                    <a:pt x="10964879" y="1053950"/>
                  </a:lnTo>
                  <a:lnTo>
                    <a:pt x="11003794" y="1047959"/>
                  </a:lnTo>
                  <a:lnTo>
                    <a:pt x="11042472" y="1040828"/>
                  </a:lnTo>
                  <a:lnTo>
                    <a:pt x="11084674" y="1026769"/>
                  </a:lnTo>
                  <a:lnTo>
                    <a:pt x="11127409" y="999510"/>
                  </a:lnTo>
                  <a:lnTo>
                    <a:pt x="11148178" y="984898"/>
                  </a:lnTo>
                  <a:lnTo>
                    <a:pt x="11169078" y="970508"/>
                  </a:lnTo>
                  <a:lnTo>
                    <a:pt x="11176304" y="952996"/>
                  </a:lnTo>
                  <a:lnTo>
                    <a:pt x="11183662" y="935532"/>
                  </a:lnTo>
                  <a:lnTo>
                    <a:pt x="11190761" y="917973"/>
                  </a:lnTo>
                  <a:lnTo>
                    <a:pt x="11197209" y="900176"/>
                  </a:lnTo>
                  <a:lnTo>
                    <a:pt x="11201029" y="886193"/>
                  </a:lnTo>
                  <a:lnTo>
                    <a:pt x="11203987" y="871955"/>
                  </a:lnTo>
                  <a:lnTo>
                    <a:pt x="11207074" y="857761"/>
                  </a:lnTo>
                  <a:lnTo>
                    <a:pt x="11211280" y="843915"/>
                  </a:lnTo>
                  <a:lnTo>
                    <a:pt x="11217460" y="829478"/>
                  </a:lnTo>
                  <a:lnTo>
                    <a:pt x="11224588" y="815455"/>
                  </a:lnTo>
                  <a:lnTo>
                    <a:pt x="11232095" y="801597"/>
                  </a:lnTo>
                  <a:lnTo>
                    <a:pt x="11239411" y="787654"/>
                  </a:lnTo>
                  <a:lnTo>
                    <a:pt x="11236654" y="735630"/>
                  </a:lnTo>
                  <a:lnTo>
                    <a:pt x="11236213" y="683068"/>
                  </a:lnTo>
                  <a:lnTo>
                    <a:pt x="11235770" y="630507"/>
                  </a:lnTo>
                  <a:lnTo>
                    <a:pt x="11233012" y="578485"/>
                  </a:lnTo>
                  <a:lnTo>
                    <a:pt x="11225620" y="527543"/>
                  </a:lnTo>
                  <a:lnTo>
                    <a:pt x="11211280" y="478218"/>
                  </a:lnTo>
                  <a:lnTo>
                    <a:pt x="11163771" y="441710"/>
                  </a:lnTo>
                  <a:lnTo>
                    <a:pt x="11130418" y="432332"/>
                  </a:lnTo>
                  <a:lnTo>
                    <a:pt x="11098745" y="421957"/>
                  </a:lnTo>
                  <a:lnTo>
                    <a:pt x="11043159" y="398965"/>
                  </a:lnTo>
                  <a:lnTo>
                    <a:pt x="10986211" y="379755"/>
                  </a:lnTo>
                  <a:lnTo>
                    <a:pt x="10944242" y="371706"/>
                  </a:lnTo>
                  <a:lnTo>
                    <a:pt x="10922972" y="368946"/>
                  </a:lnTo>
                  <a:lnTo>
                    <a:pt x="10901807" y="365696"/>
                  </a:lnTo>
                  <a:lnTo>
                    <a:pt x="10849003" y="355418"/>
                  </a:lnTo>
                  <a:lnTo>
                    <a:pt x="10797675" y="344049"/>
                  </a:lnTo>
                  <a:lnTo>
                    <a:pt x="10745765" y="331665"/>
                  </a:lnTo>
                  <a:lnTo>
                    <a:pt x="10704868" y="323507"/>
                  </a:lnTo>
                  <a:lnTo>
                    <a:pt x="10669778" y="309246"/>
                  </a:lnTo>
                  <a:lnTo>
                    <a:pt x="10652204" y="302191"/>
                  </a:lnTo>
                  <a:lnTo>
                    <a:pt x="10634535" y="295376"/>
                  </a:lnTo>
                  <a:lnTo>
                    <a:pt x="10623560" y="292454"/>
                  </a:lnTo>
                  <a:lnTo>
                    <a:pt x="10612162" y="290317"/>
                  </a:lnTo>
                  <a:lnTo>
                    <a:pt x="10601401" y="287191"/>
                  </a:lnTo>
                  <a:lnTo>
                    <a:pt x="10559718" y="247761"/>
                  </a:lnTo>
                  <a:lnTo>
                    <a:pt x="10527488" y="209286"/>
                  </a:lnTo>
                  <a:lnTo>
                    <a:pt x="10523498" y="200783"/>
                  </a:lnTo>
                  <a:lnTo>
                    <a:pt x="10524676" y="197056"/>
                  </a:lnTo>
                  <a:lnTo>
                    <a:pt x="10528833" y="196319"/>
                  </a:lnTo>
                  <a:lnTo>
                    <a:pt x="10533783" y="196788"/>
                  </a:lnTo>
                  <a:lnTo>
                    <a:pt x="10537338" y="196675"/>
                  </a:lnTo>
                  <a:lnTo>
                    <a:pt x="10493870" y="154711"/>
                  </a:lnTo>
                  <a:lnTo>
                    <a:pt x="10451668" y="126593"/>
                  </a:lnTo>
                  <a:lnTo>
                    <a:pt x="10414231" y="111828"/>
                  </a:lnTo>
                  <a:lnTo>
                    <a:pt x="10415867" y="115118"/>
                  </a:lnTo>
                  <a:lnTo>
                    <a:pt x="10409466" y="112522"/>
                  </a:lnTo>
                  <a:close/>
                </a:path>
              </a:pathLst>
            </a:custGeom>
            <a:ln w="73025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3083" y="295656"/>
            <a:ext cx="10258044" cy="1237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3083" y="1658111"/>
            <a:ext cx="7371588" cy="5058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80" y="0"/>
            <a:ext cx="9962388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1934" y="132206"/>
            <a:ext cx="11708130" cy="6593840"/>
            <a:chOff x="241934" y="132206"/>
            <a:chExt cx="11708130" cy="6593840"/>
          </a:xfrm>
        </p:grpSpPr>
        <p:sp>
          <p:nvSpPr>
            <p:cNvPr id="3" name="object 3"/>
            <p:cNvSpPr/>
            <p:nvPr/>
          </p:nvSpPr>
          <p:spPr>
            <a:xfrm>
              <a:off x="251459" y="141731"/>
              <a:ext cx="11689080" cy="65700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46697" y="136969"/>
              <a:ext cx="11698605" cy="6584315"/>
            </a:xfrm>
            <a:custGeom>
              <a:avLst/>
              <a:gdLst/>
              <a:ahLst/>
              <a:cxnLst/>
              <a:rect l="l" t="t" r="r" b="b"/>
              <a:pathLst>
                <a:path w="11698605" h="6584315">
                  <a:moveTo>
                    <a:pt x="0" y="0"/>
                  </a:moveTo>
                  <a:lnTo>
                    <a:pt x="11698605" y="0"/>
                  </a:lnTo>
                  <a:lnTo>
                    <a:pt x="11698605" y="6584060"/>
                  </a:lnTo>
                  <a:lnTo>
                    <a:pt x="0" y="658406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36BFDF-7286-2743-92EB-51571B0B4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" y="-660401"/>
            <a:ext cx="12179301" cy="8170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" y="5520267"/>
            <a:ext cx="12166599" cy="198961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sz="5000" b="1" dirty="0">
                <a:solidFill>
                  <a:schemeClr val="bg1"/>
                </a:solidFill>
              </a:rPr>
              <a:t>During COVID-19, national scientists and experts became the ‘new’ science and health journalists</a:t>
            </a:r>
          </a:p>
        </p:txBody>
      </p:sp>
    </p:spTree>
    <p:extLst>
      <p:ext uri="{BB962C8B-B14F-4D97-AF65-F5344CB8AC3E}">
        <p14:creationId xmlns:p14="http://schemas.microsoft.com/office/powerpoint/2010/main" val="25446002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923" y="198120"/>
            <a:ext cx="2999232" cy="429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3923" y="733044"/>
            <a:ext cx="9946005" cy="6021705"/>
            <a:chOff x="153923" y="733044"/>
            <a:chExt cx="9946005" cy="6021705"/>
          </a:xfrm>
        </p:grpSpPr>
        <p:sp>
          <p:nvSpPr>
            <p:cNvPr id="4" name="object 4"/>
            <p:cNvSpPr/>
            <p:nvPr/>
          </p:nvSpPr>
          <p:spPr>
            <a:xfrm>
              <a:off x="153923" y="733044"/>
              <a:ext cx="9945624" cy="60213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273033" y="2660141"/>
              <a:ext cx="1449070" cy="0"/>
            </a:xfrm>
            <a:custGeom>
              <a:avLst/>
              <a:gdLst/>
              <a:ahLst/>
              <a:cxnLst/>
              <a:rect l="l" t="t" r="r" b="b"/>
              <a:pathLst>
                <a:path w="1449070">
                  <a:moveTo>
                    <a:pt x="0" y="0"/>
                  </a:moveTo>
                  <a:lnTo>
                    <a:pt x="1448968" y="0"/>
                  </a:lnTo>
                </a:path>
              </a:pathLst>
            </a:custGeom>
            <a:ln w="444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36042" y="3192018"/>
              <a:ext cx="3589654" cy="0"/>
            </a:xfrm>
            <a:custGeom>
              <a:avLst/>
              <a:gdLst/>
              <a:ahLst/>
              <a:cxnLst/>
              <a:rect l="l" t="t" r="r" b="b"/>
              <a:pathLst>
                <a:path w="3589654">
                  <a:moveTo>
                    <a:pt x="0" y="0"/>
                  </a:moveTo>
                  <a:lnTo>
                    <a:pt x="3589604" y="0"/>
                  </a:lnTo>
                </a:path>
              </a:pathLst>
            </a:custGeom>
            <a:ln w="444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507741" y="3681221"/>
              <a:ext cx="5653405" cy="0"/>
            </a:xfrm>
            <a:custGeom>
              <a:avLst/>
              <a:gdLst/>
              <a:ahLst/>
              <a:cxnLst/>
              <a:rect l="l" t="t" r="r" b="b"/>
              <a:pathLst>
                <a:path w="5653405">
                  <a:moveTo>
                    <a:pt x="0" y="0"/>
                  </a:moveTo>
                  <a:lnTo>
                    <a:pt x="5652871" y="0"/>
                  </a:lnTo>
                </a:path>
              </a:pathLst>
            </a:custGeom>
            <a:ln w="444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26897" y="4185665"/>
              <a:ext cx="9394825" cy="0"/>
            </a:xfrm>
            <a:custGeom>
              <a:avLst/>
              <a:gdLst/>
              <a:ahLst/>
              <a:cxnLst/>
              <a:rect l="l" t="t" r="r" b="b"/>
              <a:pathLst>
                <a:path w="9394825">
                  <a:moveTo>
                    <a:pt x="0" y="0"/>
                  </a:moveTo>
                  <a:lnTo>
                    <a:pt x="9394571" y="0"/>
                  </a:lnTo>
                </a:path>
              </a:pathLst>
            </a:custGeom>
            <a:ln w="444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36042" y="4668774"/>
              <a:ext cx="8893175" cy="0"/>
            </a:xfrm>
            <a:custGeom>
              <a:avLst/>
              <a:gdLst/>
              <a:ahLst/>
              <a:cxnLst/>
              <a:rect l="l" t="t" r="r" b="b"/>
              <a:pathLst>
                <a:path w="8893175">
                  <a:moveTo>
                    <a:pt x="0" y="0"/>
                  </a:moveTo>
                  <a:lnTo>
                    <a:pt x="8893124" y="0"/>
                  </a:lnTo>
                </a:path>
              </a:pathLst>
            </a:custGeom>
            <a:ln w="444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43976" y="780897"/>
            <a:ext cx="1269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srgbClr val="0562C1"/>
                </a:solidFill>
                <a:effectLst/>
                <a:uLnTx/>
                <a:uFill>
                  <a:solidFill>
                    <a:srgbClr val="0562C1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Carlos</a:t>
            </a:r>
            <a:r>
              <a:rPr kumimoji="0" sz="1800" b="0" i="0" u="heavy" strike="noStrike" kern="1200" cap="none" spc="-65" normalizeH="0" baseline="0" noProof="0" dirty="0">
                <a:ln>
                  <a:noFill/>
                </a:ln>
                <a:solidFill>
                  <a:srgbClr val="0562C1"/>
                </a:solidFill>
                <a:effectLst/>
                <a:uLnTx/>
                <a:uFill>
                  <a:solidFill>
                    <a:srgbClr val="0562C1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srgbClr val="0562C1"/>
                </a:solidFill>
                <a:effectLst/>
                <a:uLnTx/>
                <a:uFill>
                  <a:solidFill>
                    <a:srgbClr val="0562C1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Amato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3911" y="27432"/>
            <a:ext cx="7124700" cy="6790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1576" y="321576"/>
            <a:ext cx="11548745" cy="6214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7319" y="335281"/>
            <a:ext cx="10178783" cy="5725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036" y="277368"/>
            <a:ext cx="11029188" cy="6204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520" y="0"/>
            <a:ext cx="463296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3488" y="320040"/>
            <a:ext cx="4096511" cy="6537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075" y="1475244"/>
            <a:ext cx="6830568" cy="1438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7075" y="320040"/>
            <a:ext cx="2255520" cy="914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7075" y="3070872"/>
            <a:ext cx="3668255" cy="342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352" y="1321308"/>
            <a:ext cx="11067275" cy="5317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9364" y="214884"/>
            <a:ext cx="9451835" cy="973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2224" y="4733416"/>
            <a:ext cx="11483340" cy="2146935"/>
            <a:chOff x="-22224" y="4733416"/>
            <a:chExt cx="11483340" cy="2146935"/>
          </a:xfrm>
        </p:grpSpPr>
        <p:sp>
          <p:nvSpPr>
            <p:cNvPr id="5" name="object 5"/>
            <p:cNvSpPr/>
            <p:nvPr/>
          </p:nvSpPr>
          <p:spPr>
            <a:xfrm>
              <a:off x="0" y="4762499"/>
              <a:ext cx="11438890" cy="2095500"/>
            </a:xfrm>
            <a:custGeom>
              <a:avLst/>
              <a:gdLst/>
              <a:ahLst/>
              <a:cxnLst/>
              <a:rect l="l" t="t" r="r" b="b"/>
              <a:pathLst>
                <a:path w="11438890" h="2095500">
                  <a:moveTo>
                    <a:pt x="8836236" y="2082800"/>
                  </a:moveTo>
                  <a:lnTo>
                    <a:pt x="1941491" y="2082800"/>
                  </a:lnTo>
                  <a:lnTo>
                    <a:pt x="1999266" y="2095500"/>
                  </a:lnTo>
                  <a:lnTo>
                    <a:pt x="8778460" y="2095500"/>
                  </a:lnTo>
                  <a:lnTo>
                    <a:pt x="8836236" y="2082800"/>
                  </a:lnTo>
                  <a:close/>
                </a:path>
                <a:path w="11438890" h="2095500">
                  <a:moveTo>
                    <a:pt x="8950328" y="2070100"/>
                  </a:moveTo>
                  <a:lnTo>
                    <a:pt x="1827399" y="2070100"/>
                  </a:lnTo>
                  <a:lnTo>
                    <a:pt x="1884200" y="2082800"/>
                  </a:lnTo>
                  <a:lnTo>
                    <a:pt x="8893527" y="2082800"/>
                  </a:lnTo>
                  <a:lnTo>
                    <a:pt x="8950328" y="2070100"/>
                  </a:lnTo>
                  <a:close/>
                </a:path>
                <a:path w="11438890" h="2095500">
                  <a:moveTo>
                    <a:pt x="9117738" y="2044700"/>
                  </a:moveTo>
                  <a:lnTo>
                    <a:pt x="1659989" y="2044700"/>
                  </a:lnTo>
                  <a:lnTo>
                    <a:pt x="1771094" y="2070100"/>
                  </a:lnTo>
                  <a:lnTo>
                    <a:pt x="9006633" y="2070100"/>
                  </a:lnTo>
                  <a:lnTo>
                    <a:pt x="9117738" y="2044700"/>
                  </a:lnTo>
                  <a:close/>
                </a:path>
                <a:path w="11438890" h="2095500">
                  <a:moveTo>
                    <a:pt x="9280549" y="2019300"/>
                  </a:moveTo>
                  <a:lnTo>
                    <a:pt x="1497178" y="2019300"/>
                  </a:lnTo>
                  <a:lnTo>
                    <a:pt x="1605200" y="2044700"/>
                  </a:lnTo>
                  <a:lnTo>
                    <a:pt x="9172527" y="2044700"/>
                  </a:lnTo>
                  <a:lnTo>
                    <a:pt x="9280549" y="2019300"/>
                  </a:lnTo>
                  <a:close/>
                </a:path>
                <a:path w="11438890" h="2095500">
                  <a:moveTo>
                    <a:pt x="9438618" y="1993900"/>
                  </a:moveTo>
                  <a:lnTo>
                    <a:pt x="1339109" y="1993900"/>
                  </a:lnTo>
                  <a:lnTo>
                    <a:pt x="1443954" y="2019300"/>
                  </a:lnTo>
                  <a:lnTo>
                    <a:pt x="9333773" y="2019300"/>
                  </a:lnTo>
                  <a:lnTo>
                    <a:pt x="9438618" y="1993900"/>
                  </a:lnTo>
                  <a:close/>
                </a:path>
                <a:path w="11438890" h="2095500">
                  <a:moveTo>
                    <a:pt x="9641753" y="1955800"/>
                  </a:moveTo>
                  <a:lnTo>
                    <a:pt x="1135974" y="1955800"/>
                  </a:lnTo>
                  <a:lnTo>
                    <a:pt x="1287498" y="1993900"/>
                  </a:lnTo>
                  <a:lnTo>
                    <a:pt x="9490229" y="1993900"/>
                  </a:lnTo>
                  <a:lnTo>
                    <a:pt x="9641753" y="1955800"/>
                  </a:lnTo>
                  <a:close/>
                </a:path>
                <a:path w="11438890" h="2095500">
                  <a:moveTo>
                    <a:pt x="9835864" y="1917700"/>
                  </a:moveTo>
                  <a:lnTo>
                    <a:pt x="941863" y="1917700"/>
                  </a:lnTo>
                  <a:lnTo>
                    <a:pt x="1086587" y="1955800"/>
                  </a:lnTo>
                  <a:lnTo>
                    <a:pt x="9691140" y="1955800"/>
                  </a:lnTo>
                  <a:lnTo>
                    <a:pt x="9835864" y="1917700"/>
                  </a:lnTo>
                  <a:close/>
                </a:path>
                <a:path w="11438890" h="2095500">
                  <a:moveTo>
                    <a:pt x="10020612" y="1879600"/>
                  </a:moveTo>
                  <a:lnTo>
                    <a:pt x="757115" y="1879600"/>
                  </a:lnTo>
                  <a:lnTo>
                    <a:pt x="894785" y="1917700"/>
                  </a:lnTo>
                  <a:lnTo>
                    <a:pt x="9882942" y="1917700"/>
                  </a:lnTo>
                  <a:lnTo>
                    <a:pt x="10020612" y="1879600"/>
                  </a:lnTo>
                  <a:close/>
                </a:path>
                <a:path w="11438890" h="2095500">
                  <a:moveTo>
                    <a:pt x="10279438" y="1816100"/>
                  </a:moveTo>
                  <a:lnTo>
                    <a:pt x="498289" y="1816100"/>
                  </a:lnTo>
                  <a:lnTo>
                    <a:pt x="539862" y="1828800"/>
                  </a:lnTo>
                  <a:lnTo>
                    <a:pt x="712431" y="1879600"/>
                  </a:lnTo>
                  <a:lnTo>
                    <a:pt x="10065296" y="1879600"/>
                  </a:lnTo>
                  <a:lnTo>
                    <a:pt x="10237865" y="1828800"/>
                  </a:lnTo>
                  <a:lnTo>
                    <a:pt x="10279438" y="1816100"/>
                  </a:lnTo>
                  <a:close/>
                </a:path>
                <a:path w="11438890" h="2095500">
                  <a:moveTo>
                    <a:pt x="10588608" y="1727200"/>
                  </a:moveTo>
                  <a:lnTo>
                    <a:pt x="189119" y="1727200"/>
                  </a:lnTo>
                  <a:lnTo>
                    <a:pt x="225439" y="1739900"/>
                  </a:lnTo>
                  <a:lnTo>
                    <a:pt x="338430" y="1778000"/>
                  </a:lnTo>
                  <a:lnTo>
                    <a:pt x="457354" y="1816100"/>
                  </a:lnTo>
                  <a:lnTo>
                    <a:pt x="10320373" y="1816100"/>
                  </a:lnTo>
                  <a:lnTo>
                    <a:pt x="10439297" y="1778000"/>
                  </a:lnTo>
                  <a:lnTo>
                    <a:pt x="10552288" y="1739900"/>
                  </a:lnTo>
                  <a:lnTo>
                    <a:pt x="10588608" y="1727200"/>
                  </a:lnTo>
                  <a:close/>
                </a:path>
                <a:path w="11438890" h="2095500">
                  <a:moveTo>
                    <a:pt x="10477627" y="520700"/>
                  </a:moveTo>
                  <a:lnTo>
                    <a:pt x="300100" y="520700"/>
                  </a:lnTo>
                  <a:lnTo>
                    <a:pt x="262434" y="533400"/>
                  </a:lnTo>
                  <a:lnTo>
                    <a:pt x="153479" y="571500"/>
                  </a:lnTo>
                  <a:lnTo>
                    <a:pt x="84262" y="596900"/>
                  </a:lnTo>
                  <a:lnTo>
                    <a:pt x="17830" y="622300"/>
                  </a:lnTo>
                  <a:lnTo>
                    <a:pt x="0" y="622300"/>
                  </a:lnTo>
                  <a:lnTo>
                    <a:pt x="0" y="1663700"/>
                  </a:lnTo>
                  <a:lnTo>
                    <a:pt x="17830" y="1676400"/>
                  </a:lnTo>
                  <a:lnTo>
                    <a:pt x="84262" y="1701800"/>
                  </a:lnTo>
                  <a:lnTo>
                    <a:pt x="153479" y="1727200"/>
                  </a:lnTo>
                  <a:lnTo>
                    <a:pt x="10624248" y="1727200"/>
                  </a:lnTo>
                  <a:lnTo>
                    <a:pt x="10693465" y="1701800"/>
                  </a:lnTo>
                  <a:lnTo>
                    <a:pt x="10759897" y="1676400"/>
                  </a:lnTo>
                  <a:lnTo>
                    <a:pt x="10823501" y="1651000"/>
                  </a:lnTo>
                  <a:lnTo>
                    <a:pt x="10884235" y="1625600"/>
                  </a:lnTo>
                  <a:lnTo>
                    <a:pt x="10942056" y="1600200"/>
                  </a:lnTo>
                  <a:lnTo>
                    <a:pt x="10996923" y="1574800"/>
                  </a:lnTo>
                  <a:lnTo>
                    <a:pt x="11048793" y="1549400"/>
                  </a:lnTo>
                  <a:lnTo>
                    <a:pt x="11097623" y="1524000"/>
                  </a:lnTo>
                  <a:lnTo>
                    <a:pt x="11143371" y="1498600"/>
                  </a:lnTo>
                  <a:lnTo>
                    <a:pt x="11185995" y="1473200"/>
                  </a:lnTo>
                  <a:lnTo>
                    <a:pt x="11225453" y="1447800"/>
                  </a:lnTo>
                  <a:lnTo>
                    <a:pt x="11261701" y="1422400"/>
                  </a:lnTo>
                  <a:lnTo>
                    <a:pt x="11294699" y="1397000"/>
                  </a:lnTo>
                  <a:lnTo>
                    <a:pt x="11324403" y="1371600"/>
                  </a:lnTo>
                  <a:lnTo>
                    <a:pt x="11362690" y="1333500"/>
                  </a:lnTo>
                  <a:lnTo>
                    <a:pt x="11383975" y="1295400"/>
                  </a:lnTo>
                  <a:lnTo>
                    <a:pt x="11393329" y="1282700"/>
                  </a:lnTo>
                  <a:lnTo>
                    <a:pt x="11416176" y="1244600"/>
                  </a:lnTo>
                  <a:lnTo>
                    <a:pt x="11431088" y="1206500"/>
                  </a:lnTo>
                  <a:lnTo>
                    <a:pt x="11437923" y="1155700"/>
                  </a:lnTo>
                  <a:lnTo>
                    <a:pt x="11438381" y="1143000"/>
                  </a:lnTo>
                  <a:lnTo>
                    <a:pt x="11437923" y="1130300"/>
                  </a:lnTo>
                  <a:lnTo>
                    <a:pt x="11431088" y="1092200"/>
                  </a:lnTo>
                  <a:lnTo>
                    <a:pt x="11422036" y="1066800"/>
                  </a:lnTo>
                  <a:lnTo>
                    <a:pt x="11416176" y="1041400"/>
                  </a:lnTo>
                  <a:lnTo>
                    <a:pt x="11393329" y="1003300"/>
                  </a:lnTo>
                  <a:lnTo>
                    <a:pt x="11362690" y="965200"/>
                  </a:lnTo>
                  <a:lnTo>
                    <a:pt x="11324403" y="927100"/>
                  </a:lnTo>
                  <a:lnTo>
                    <a:pt x="11294699" y="901700"/>
                  </a:lnTo>
                  <a:lnTo>
                    <a:pt x="11261701" y="876300"/>
                  </a:lnTo>
                  <a:lnTo>
                    <a:pt x="11243981" y="850900"/>
                  </a:lnTo>
                  <a:lnTo>
                    <a:pt x="11206122" y="825500"/>
                  </a:lnTo>
                  <a:lnTo>
                    <a:pt x="11165076" y="800100"/>
                  </a:lnTo>
                  <a:lnTo>
                    <a:pt x="11120885" y="774700"/>
                  </a:lnTo>
                  <a:lnTo>
                    <a:pt x="11073590" y="749300"/>
                  </a:lnTo>
                  <a:lnTo>
                    <a:pt x="11023235" y="723900"/>
                  </a:lnTo>
                  <a:lnTo>
                    <a:pt x="10969862" y="698500"/>
                  </a:lnTo>
                  <a:lnTo>
                    <a:pt x="10913512" y="673100"/>
                  </a:lnTo>
                  <a:lnTo>
                    <a:pt x="10854229" y="647700"/>
                  </a:lnTo>
                  <a:lnTo>
                    <a:pt x="10823501" y="647700"/>
                  </a:lnTo>
                  <a:lnTo>
                    <a:pt x="10759897" y="622300"/>
                  </a:lnTo>
                  <a:lnTo>
                    <a:pt x="10693465" y="596900"/>
                  </a:lnTo>
                  <a:lnTo>
                    <a:pt x="10624248" y="571500"/>
                  </a:lnTo>
                  <a:lnTo>
                    <a:pt x="10515293" y="533400"/>
                  </a:lnTo>
                  <a:lnTo>
                    <a:pt x="10477627" y="520700"/>
                  </a:lnTo>
                  <a:close/>
                </a:path>
                <a:path w="11438890" h="2095500">
                  <a:moveTo>
                    <a:pt x="10195659" y="444500"/>
                  </a:moveTo>
                  <a:lnTo>
                    <a:pt x="582068" y="444500"/>
                  </a:lnTo>
                  <a:lnTo>
                    <a:pt x="457354" y="482600"/>
                  </a:lnTo>
                  <a:lnTo>
                    <a:pt x="338430" y="520700"/>
                  </a:lnTo>
                  <a:lnTo>
                    <a:pt x="10439297" y="520700"/>
                  </a:lnTo>
                  <a:lnTo>
                    <a:pt x="10320373" y="482600"/>
                  </a:lnTo>
                  <a:lnTo>
                    <a:pt x="10195659" y="444500"/>
                  </a:lnTo>
                  <a:close/>
                </a:path>
                <a:path w="11438890" h="2095500">
                  <a:moveTo>
                    <a:pt x="9975321" y="393700"/>
                  </a:moveTo>
                  <a:lnTo>
                    <a:pt x="802406" y="393700"/>
                  </a:lnTo>
                  <a:lnTo>
                    <a:pt x="624902" y="444500"/>
                  </a:lnTo>
                  <a:lnTo>
                    <a:pt x="10152825" y="444500"/>
                  </a:lnTo>
                  <a:lnTo>
                    <a:pt x="9975321" y="393700"/>
                  </a:lnTo>
                  <a:close/>
                </a:path>
                <a:path w="11438890" h="2095500">
                  <a:moveTo>
                    <a:pt x="9788200" y="355600"/>
                  </a:moveTo>
                  <a:lnTo>
                    <a:pt x="989527" y="355600"/>
                  </a:lnTo>
                  <a:lnTo>
                    <a:pt x="848298" y="393700"/>
                  </a:lnTo>
                  <a:lnTo>
                    <a:pt x="9929429" y="393700"/>
                  </a:lnTo>
                  <a:lnTo>
                    <a:pt x="9788200" y="355600"/>
                  </a:lnTo>
                  <a:close/>
                </a:path>
                <a:path w="11438890" h="2095500">
                  <a:moveTo>
                    <a:pt x="9591802" y="317500"/>
                  </a:moveTo>
                  <a:lnTo>
                    <a:pt x="1185925" y="317500"/>
                  </a:lnTo>
                  <a:lnTo>
                    <a:pt x="1037770" y="355600"/>
                  </a:lnTo>
                  <a:lnTo>
                    <a:pt x="9739957" y="355600"/>
                  </a:lnTo>
                  <a:lnTo>
                    <a:pt x="9591802" y="317500"/>
                  </a:lnTo>
                  <a:close/>
                </a:path>
                <a:path w="11438890" h="2095500">
                  <a:moveTo>
                    <a:pt x="9386464" y="279400"/>
                  </a:moveTo>
                  <a:lnTo>
                    <a:pt x="1391263" y="279400"/>
                  </a:lnTo>
                  <a:lnTo>
                    <a:pt x="1236435" y="317500"/>
                  </a:lnTo>
                  <a:lnTo>
                    <a:pt x="9541292" y="317500"/>
                  </a:lnTo>
                  <a:lnTo>
                    <a:pt x="9386464" y="279400"/>
                  </a:lnTo>
                  <a:close/>
                </a:path>
                <a:path w="11438890" h="2095500">
                  <a:moveTo>
                    <a:pt x="9226799" y="254000"/>
                  </a:moveTo>
                  <a:lnTo>
                    <a:pt x="1550928" y="254000"/>
                  </a:lnTo>
                  <a:lnTo>
                    <a:pt x="1443954" y="279400"/>
                  </a:lnTo>
                  <a:lnTo>
                    <a:pt x="9333773" y="279400"/>
                  </a:lnTo>
                  <a:lnTo>
                    <a:pt x="9226799" y="254000"/>
                  </a:lnTo>
                  <a:close/>
                </a:path>
                <a:path w="11438890" h="2095500">
                  <a:moveTo>
                    <a:pt x="9117738" y="241300"/>
                  </a:moveTo>
                  <a:lnTo>
                    <a:pt x="1659989" y="241300"/>
                  </a:lnTo>
                  <a:lnTo>
                    <a:pt x="1605200" y="254000"/>
                  </a:lnTo>
                  <a:lnTo>
                    <a:pt x="9172527" y="254000"/>
                  </a:lnTo>
                  <a:lnTo>
                    <a:pt x="9117738" y="241300"/>
                  </a:lnTo>
                  <a:close/>
                </a:path>
                <a:path w="11438890" h="2095500">
                  <a:moveTo>
                    <a:pt x="8950328" y="215900"/>
                  </a:moveTo>
                  <a:lnTo>
                    <a:pt x="1827399" y="215900"/>
                  </a:lnTo>
                  <a:lnTo>
                    <a:pt x="1715288" y="241300"/>
                  </a:lnTo>
                  <a:lnTo>
                    <a:pt x="9062439" y="241300"/>
                  </a:lnTo>
                  <a:lnTo>
                    <a:pt x="8950328" y="215900"/>
                  </a:lnTo>
                  <a:close/>
                </a:path>
                <a:path w="11438890" h="2095500">
                  <a:moveTo>
                    <a:pt x="8778460" y="190500"/>
                  </a:moveTo>
                  <a:lnTo>
                    <a:pt x="1999266" y="190500"/>
                  </a:lnTo>
                  <a:lnTo>
                    <a:pt x="1884200" y="215900"/>
                  </a:lnTo>
                  <a:lnTo>
                    <a:pt x="8893527" y="215900"/>
                  </a:lnTo>
                  <a:lnTo>
                    <a:pt x="8778460" y="190500"/>
                  </a:lnTo>
                  <a:close/>
                </a:path>
                <a:path w="11438890" h="2095500">
                  <a:moveTo>
                    <a:pt x="8661477" y="177800"/>
                  </a:moveTo>
                  <a:lnTo>
                    <a:pt x="2116250" y="177800"/>
                  </a:lnTo>
                  <a:lnTo>
                    <a:pt x="2057521" y="190500"/>
                  </a:lnTo>
                  <a:lnTo>
                    <a:pt x="8720206" y="190500"/>
                  </a:lnTo>
                  <a:lnTo>
                    <a:pt x="8661477" y="177800"/>
                  </a:lnTo>
                  <a:close/>
                </a:path>
                <a:path w="11438890" h="2095500">
                  <a:moveTo>
                    <a:pt x="8542619" y="165100"/>
                  </a:moveTo>
                  <a:lnTo>
                    <a:pt x="2235108" y="165100"/>
                  </a:lnTo>
                  <a:lnTo>
                    <a:pt x="2175447" y="177800"/>
                  </a:lnTo>
                  <a:lnTo>
                    <a:pt x="8602280" y="177800"/>
                  </a:lnTo>
                  <a:lnTo>
                    <a:pt x="8542619" y="165100"/>
                  </a:lnTo>
                  <a:close/>
                </a:path>
                <a:path w="11438890" h="2095500">
                  <a:moveTo>
                    <a:pt x="8421929" y="152400"/>
                  </a:moveTo>
                  <a:lnTo>
                    <a:pt x="2355798" y="152400"/>
                  </a:lnTo>
                  <a:lnTo>
                    <a:pt x="2295227" y="165100"/>
                  </a:lnTo>
                  <a:lnTo>
                    <a:pt x="8482500" y="165100"/>
                  </a:lnTo>
                  <a:lnTo>
                    <a:pt x="8421929" y="152400"/>
                  </a:lnTo>
                  <a:close/>
                </a:path>
                <a:path w="11438890" h="2095500">
                  <a:moveTo>
                    <a:pt x="8299448" y="139700"/>
                  </a:moveTo>
                  <a:lnTo>
                    <a:pt x="2478279" y="139700"/>
                  </a:lnTo>
                  <a:lnTo>
                    <a:pt x="2416817" y="152400"/>
                  </a:lnTo>
                  <a:lnTo>
                    <a:pt x="8360910" y="152400"/>
                  </a:lnTo>
                  <a:lnTo>
                    <a:pt x="8299448" y="139700"/>
                  </a:lnTo>
                  <a:close/>
                </a:path>
                <a:path w="11438890" h="2095500">
                  <a:moveTo>
                    <a:pt x="8175220" y="127000"/>
                  </a:moveTo>
                  <a:lnTo>
                    <a:pt x="2602507" y="127000"/>
                  </a:lnTo>
                  <a:lnTo>
                    <a:pt x="2540177" y="139700"/>
                  </a:lnTo>
                  <a:lnTo>
                    <a:pt x="8237550" y="139700"/>
                  </a:lnTo>
                  <a:lnTo>
                    <a:pt x="8175220" y="127000"/>
                  </a:lnTo>
                  <a:close/>
                </a:path>
                <a:path w="11438890" h="2095500">
                  <a:moveTo>
                    <a:pt x="8049287" y="114300"/>
                  </a:moveTo>
                  <a:lnTo>
                    <a:pt x="2728440" y="114300"/>
                  </a:lnTo>
                  <a:lnTo>
                    <a:pt x="2665263" y="127000"/>
                  </a:lnTo>
                  <a:lnTo>
                    <a:pt x="8112464" y="127000"/>
                  </a:lnTo>
                  <a:lnTo>
                    <a:pt x="8049287" y="114300"/>
                  </a:lnTo>
                  <a:close/>
                </a:path>
                <a:path w="11438890" h="2095500">
                  <a:moveTo>
                    <a:pt x="7921690" y="101600"/>
                  </a:moveTo>
                  <a:lnTo>
                    <a:pt x="2856037" y="101600"/>
                  </a:lnTo>
                  <a:lnTo>
                    <a:pt x="2792034" y="114300"/>
                  </a:lnTo>
                  <a:lnTo>
                    <a:pt x="7985693" y="114300"/>
                  </a:lnTo>
                  <a:lnTo>
                    <a:pt x="7921690" y="101600"/>
                  </a:lnTo>
                  <a:close/>
                </a:path>
                <a:path w="11438890" h="2095500">
                  <a:moveTo>
                    <a:pt x="7792473" y="88900"/>
                  </a:moveTo>
                  <a:lnTo>
                    <a:pt x="2985254" y="88900"/>
                  </a:lnTo>
                  <a:lnTo>
                    <a:pt x="2920446" y="101600"/>
                  </a:lnTo>
                  <a:lnTo>
                    <a:pt x="7857281" y="101600"/>
                  </a:lnTo>
                  <a:lnTo>
                    <a:pt x="7792473" y="88900"/>
                  </a:lnTo>
                  <a:close/>
                </a:path>
                <a:path w="11438890" h="2095500">
                  <a:moveTo>
                    <a:pt x="7595701" y="76200"/>
                  </a:moveTo>
                  <a:lnTo>
                    <a:pt x="3182026" y="76200"/>
                  </a:lnTo>
                  <a:lnTo>
                    <a:pt x="3116050" y="88900"/>
                  </a:lnTo>
                  <a:lnTo>
                    <a:pt x="7661677" y="88900"/>
                  </a:lnTo>
                  <a:lnTo>
                    <a:pt x="7595701" y="76200"/>
                  </a:lnTo>
                  <a:close/>
                </a:path>
                <a:path w="11438890" h="2095500">
                  <a:moveTo>
                    <a:pt x="7462618" y="63500"/>
                  </a:moveTo>
                  <a:lnTo>
                    <a:pt x="3315109" y="63500"/>
                  </a:lnTo>
                  <a:lnTo>
                    <a:pt x="3248381" y="76200"/>
                  </a:lnTo>
                  <a:lnTo>
                    <a:pt x="7529346" y="76200"/>
                  </a:lnTo>
                  <a:lnTo>
                    <a:pt x="7462618" y="63500"/>
                  </a:lnTo>
                  <a:close/>
                </a:path>
                <a:path w="11438890" h="2095500">
                  <a:moveTo>
                    <a:pt x="7260245" y="50800"/>
                  </a:moveTo>
                  <a:lnTo>
                    <a:pt x="3517482" y="50800"/>
                  </a:lnTo>
                  <a:lnTo>
                    <a:pt x="3449665" y="63500"/>
                  </a:lnTo>
                  <a:lnTo>
                    <a:pt x="7328062" y="63500"/>
                  </a:lnTo>
                  <a:lnTo>
                    <a:pt x="7260245" y="50800"/>
                  </a:lnTo>
                  <a:close/>
                </a:path>
                <a:path w="11438890" h="2095500">
                  <a:moveTo>
                    <a:pt x="7054702" y="38100"/>
                  </a:moveTo>
                  <a:lnTo>
                    <a:pt x="3723025" y="38100"/>
                  </a:lnTo>
                  <a:lnTo>
                    <a:pt x="3654167" y="50800"/>
                  </a:lnTo>
                  <a:lnTo>
                    <a:pt x="7123560" y="50800"/>
                  </a:lnTo>
                  <a:lnTo>
                    <a:pt x="7054702" y="38100"/>
                  </a:lnTo>
                  <a:close/>
                </a:path>
                <a:path w="11438890" h="2095500">
                  <a:moveTo>
                    <a:pt x="6775961" y="25400"/>
                  </a:moveTo>
                  <a:lnTo>
                    <a:pt x="4001766" y="25400"/>
                  </a:lnTo>
                  <a:lnTo>
                    <a:pt x="3931595" y="38100"/>
                  </a:lnTo>
                  <a:lnTo>
                    <a:pt x="6846132" y="38100"/>
                  </a:lnTo>
                  <a:lnTo>
                    <a:pt x="6775961" y="25400"/>
                  </a:lnTo>
                  <a:close/>
                </a:path>
                <a:path w="11438890" h="2095500">
                  <a:moveTo>
                    <a:pt x="6492178" y="12700"/>
                  </a:moveTo>
                  <a:lnTo>
                    <a:pt x="4285549" y="12700"/>
                  </a:lnTo>
                  <a:lnTo>
                    <a:pt x="4214149" y="25400"/>
                  </a:lnTo>
                  <a:lnTo>
                    <a:pt x="6563578" y="25400"/>
                  </a:lnTo>
                  <a:lnTo>
                    <a:pt x="6492178" y="12700"/>
                  </a:lnTo>
                  <a:close/>
                </a:path>
                <a:path w="11438890" h="2095500">
                  <a:moveTo>
                    <a:pt x="5984442" y="0"/>
                  </a:moveTo>
                  <a:lnTo>
                    <a:pt x="4793285" y="0"/>
                  </a:lnTo>
                  <a:lnTo>
                    <a:pt x="4719938" y="12700"/>
                  </a:lnTo>
                  <a:lnTo>
                    <a:pt x="6057789" y="12700"/>
                  </a:lnTo>
                  <a:lnTo>
                    <a:pt x="5984442" y="0"/>
                  </a:lnTo>
                  <a:close/>
                </a:path>
              </a:pathLst>
            </a:custGeom>
            <a:solidFill>
              <a:srgbClr val="C5DFB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755641"/>
              <a:ext cx="11438890" cy="2102485"/>
            </a:xfrm>
            <a:custGeom>
              <a:avLst/>
              <a:gdLst/>
              <a:ahLst/>
              <a:cxnLst/>
              <a:rect l="l" t="t" r="r" b="b"/>
              <a:pathLst>
                <a:path w="11438890" h="2102484">
                  <a:moveTo>
                    <a:pt x="0" y="625196"/>
                  </a:moveTo>
                  <a:lnTo>
                    <a:pt x="50695" y="606784"/>
                  </a:lnTo>
                  <a:lnTo>
                    <a:pt x="118525" y="583399"/>
                  </a:lnTo>
                  <a:lnTo>
                    <a:pt x="189119" y="560349"/>
                  </a:lnTo>
                  <a:lnTo>
                    <a:pt x="262434" y="537642"/>
                  </a:lnTo>
                  <a:lnTo>
                    <a:pt x="300100" y="526420"/>
                  </a:lnTo>
                  <a:lnTo>
                    <a:pt x="338430" y="515287"/>
                  </a:lnTo>
                  <a:lnTo>
                    <a:pt x="377419" y="504243"/>
                  </a:lnTo>
                  <a:lnTo>
                    <a:pt x="417062" y="493291"/>
                  </a:lnTo>
                  <a:lnTo>
                    <a:pt x="457354" y="482430"/>
                  </a:lnTo>
                  <a:lnTo>
                    <a:pt x="498289" y="471662"/>
                  </a:lnTo>
                  <a:lnTo>
                    <a:pt x="539862" y="460989"/>
                  </a:lnTo>
                  <a:lnTo>
                    <a:pt x="582068" y="450409"/>
                  </a:lnTo>
                  <a:lnTo>
                    <a:pt x="624902" y="439926"/>
                  </a:lnTo>
                  <a:lnTo>
                    <a:pt x="668358" y="429540"/>
                  </a:lnTo>
                  <a:lnTo>
                    <a:pt x="712431" y="419252"/>
                  </a:lnTo>
                  <a:lnTo>
                    <a:pt x="757115" y="409062"/>
                  </a:lnTo>
                  <a:lnTo>
                    <a:pt x="802406" y="398972"/>
                  </a:lnTo>
                  <a:lnTo>
                    <a:pt x="848298" y="388984"/>
                  </a:lnTo>
                  <a:lnTo>
                    <a:pt x="894785" y="379097"/>
                  </a:lnTo>
                  <a:lnTo>
                    <a:pt x="941863" y="369313"/>
                  </a:lnTo>
                  <a:lnTo>
                    <a:pt x="989527" y="359633"/>
                  </a:lnTo>
                  <a:lnTo>
                    <a:pt x="1037770" y="350058"/>
                  </a:lnTo>
                  <a:lnTo>
                    <a:pt x="1086587" y="340588"/>
                  </a:lnTo>
                  <a:lnTo>
                    <a:pt x="1135974" y="331226"/>
                  </a:lnTo>
                  <a:lnTo>
                    <a:pt x="1185925" y="321972"/>
                  </a:lnTo>
                  <a:lnTo>
                    <a:pt x="1236435" y="312826"/>
                  </a:lnTo>
                  <a:lnTo>
                    <a:pt x="1287498" y="303791"/>
                  </a:lnTo>
                  <a:lnTo>
                    <a:pt x="1339109" y="294866"/>
                  </a:lnTo>
                  <a:lnTo>
                    <a:pt x="1391263" y="286053"/>
                  </a:lnTo>
                  <a:lnTo>
                    <a:pt x="1443954" y="277354"/>
                  </a:lnTo>
                  <a:lnTo>
                    <a:pt x="1497178" y="268768"/>
                  </a:lnTo>
                  <a:lnTo>
                    <a:pt x="1550928" y="260297"/>
                  </a:lnTo>
                  <a:lnTo>
                    <a:pt x="1605200" y="251942"/>
                  </a:lnTo>
                  <a:lnTo>
                    <a:pt x="1659989" y="243704"/>
                  </a:lnTo>
                  <a:lnTo>
                    <a:pt x="1715288" y="235584"/>
                  </a:lnTo>
                  <a:lnTo>
                    <a:pt x="1771094" y="227583"/>
                  </a:lnTo>
                  <a:lnTo>
                    <a:pt x="1827399" y="219702"/>
                  </a:lnTo>
                  <a:lnTo>
                    <a:pt x="1884200" y="211942"/>
                  </a:lnTo>
                  <a:lnTo>
                    <a:pt x="1941491" y="204304"/>
                  </a:lnTo>
                  <a:lnTo>
                    <a:pt x="1999266" y="196788"/>
                  </a:lnTo>
                  <a:lnTo>
                    <a:pt x="2057521" y="189397"/>
                  </a:lnTo>
                  <a:lnTo>
                    <a:pt x="2116250" y="182131"/>
                  </a:lnTo>
                  <a:lnTo>
                    <a:pt x="2175447" y="174991"/>
                  </a:lnTo>
                  <a:lnTo>
                    <a:pt x="2235108" y="167977"/>
                  </a:lnTo>
                  <a:lnTo>
                    <a:pt x="2295227" y="161092"/>
                  </a:lnTo>
                  <a:lnTo>
                    <a:pt x="2355798" y="154336"/>
                  </a:lnTo>
                  <a:lnTo>
                    <a:pt x="2416817" y="147710"/>
                  </a:lnTo>
                  <a:lnTo>
                    <a:pt x="2478279" y="141214"/>
                  </a:lnTo>
                  <a:lnTo>
                    <a:pt x="2540177" y="134851"/>
                  </a:lnTo>
                  <a:lnTo>
                    <a:pt x="2602507" y="128621"/>
                  </a:lnTo>
                  <a:lnTo>
                    <a:pt x="2665263" y="122525"/>
                  </a:lnTo>
                  <a:lnTo>
                    <a:pt x="2728440" y="116563"/>
                  </a:lnTo>
                  <a:lnTo>
                    <a:pt x="2792034" y="110738"/>
                  </a:lnTo>
                  <a:lnTo>
                    <a:pt x="2856037" y="105050"/>
                  </a:lnTo>
                  <a:lnTo>
                    <a:pt x="2920446" y="99500"/>
                  </a:lnTo>
                  <a:lnTo>
                    <a:pt x="2985254" y="94089"/>
                  </a:lnTo>
                  <a:lnTo>
                    <a:pt x="3050457" y="88817"/>
                  </a:lnTo>
                  <a:lnTo>
                    <a:pt x="3116050" y="83687"/>
                  </a:lnTo>
                  <a:lnTo>
                    <a:pt x="3182026" y="78699"/>
                  </a:lnTo>
                  <a:lnTo>
                    <a:pt x="3248381" y="73854"/>
                  </a:lnTo>
                  <a:lnTo>
                    <a:pt x="3315109" y="69154"/>
                  </a:lnTo>
                  <a:lnTo>
                    <a:pt x="3382206" y="64598"/>
                  </a:lnTo>
                  <a:lnTo>
                    <a:pt x="3449665" y="60188"/>
                  </a:lnTo>
                  <a:lnTo>
                    <a:pt x="3517482" y="55925"/>
                  </a:lnTo>
                  <a:lnTo>
                    <a:pt x="3585651" y="51810"/>
                  </a:lnTo>
                  <a:lnTo>
                    <a:pt x="3654167" y="47845"/>
                  </a:lnTo>
                  <a:lnTo>
                    <a:pt x="3723025" y="44029"/>
                  </a:lnTo>
                  <a:lnTo>
                    <a:pt x="3792219" y="40365"/>
                  </a:lnTo>
                  <a:lnTo>
                    <a:pt x="3861744" y="36852"/>
                  </a:lnTo>
                  <a:lnTo>
                    <a:pt x="3931595" y="33493"/>
                  </a:lnTo>
                  <a:lnTo>
                    <a:pt x="4001766" y="30288"/>
                  </a:lnTo>
                  <a:lnTo>
                    <a:pt x="4072252" y="27238"/>
                  </a:lnTo>
                  <a:lnTo>
                    <a:pt x="4143048" y="24344"/>
                  </a:lnTo>
                  <a:lnTo>
                    <a:pt x="4214149" y="21607"/>
                  </a:lnTo>
                  <a:lnTo>
                    <a:pt x="4285549" y="19028"/>
                  </a:lnTo>
                  <a:lnTo>
                    <a:pt x="4357243" y="16608"/>
                  </a:lnTo>
                  <a:lnTo>
                    <a:pt x="4429226" y="14348"/>
                  </a:lnTo>
                  <a:lnTo>
                    <a:pt x="4501492" y="12250"/>
                  </a:lnTo>
                  <a:lnTo>
                    <a:pt x="4574036" y="10313"/>
                  </a:lnTo>
                  <a:lnTo>
                    <a:pt x="4646853" y="8540"/>
                  </a:lnTo>
                  <a:lnTo>
                    <a:pt x="4719938" y="6931"/>
                  </a:lnTo>
                  <a:lnTo>
                    <a:pt x="4793285" y="5487"/>
                  </a:lnTo>
                  <a:lnTo>
                    <a:pt x="4866888" y="4209"/>
                  </a:lnTo>
                  <a:lnTo>
                    <a:pt x="4940744" y="3098"/>
                  </a:lnTo>
                  <a:lnTo>
                    <a:pt x="5014845" y="2156"/>
                  </a:lnTo>
                  <a:lnTo>
                    <a:pt x="5089188" y="1382"/>
                  </a:lnTo>
                  <a:lnTo>
                    <a:pt x="5163767" y="779"/>
                  </a:lnTo>
                  <a:lnTo>
                    <a:pt x="5238576" y="346"/>
                  </a:lnTo>
                  <a:lnTo>
                    <a:pt x="5313610" y="86"/>
                  </a:lnTo>
                  <a:lnTo>
                    <a:pt x="5388863" y="0"/>
                  </a:lnTo>
                  <a:lnTo>
                    <a:pt x="5464117" y="86"/>
                  </a:lnTo>
                  <a:lnTo>
                    <a:pt x="5539151" y="346"/>
                  </a:lnTo>
                  <a:lnTo>
                    <a:pt x="5613960" y="779"/>
                  </a:lnTo>
                  <a:lnTo>
                    <a:pt x="5688539" y="1382"/>
                  </a:lnTo>
                  <a:lnTo>
                    <a:pt x="5762882" y="2156"/>
                  </a:lnTo>
                  <a:lnTo>
                    <a:pt x="5836983" y="3098"/>
                  </a:lnTo>
                  <a:lnTo>
                    <a:pt x="5910838" y="4209"/>
                  </a:lnTo>
                  <a:lnTo>
                    <a:pt x="5984442" y="5487"/>
                  </a:lnTo>
                  <a:lnTo>
                    <a:pt x="6057789" y="6931"/>
                  </a:lnTo>
                  <a:lnTo>
                    <a:pt x="6130874" y="8540"/>
                  </a:lnTo>
                  <a:lnTo>
                    <a:pt x="6203691" y="10313"/>
                  </a:lnTo>
                  <a:lnTo>
                    <a:pt x="6276235" y="12250"/>
                  </a:lnTo>
                  <a:lnTo>
                    <a:pt x="6348501" y="14348"/>
                  </a:lnTo>
                  <a:lnTo>
                    <a:pt x="6420484" y="16608"/>
                  </a:lnTo>
                  <a:lnTo>
                    <a:pt x="6492178" y="19028"/>
                  </a:lnTo>
                  <a:lnTo>
                    <a:pt x="6563578" y="21607"/>
                  </a:lnTo>
                  <a:lnTo>
                    <a:pt x="6634679" y="24344"/>
                  </a:lnTo>
                  <a:lnTo>
                    <a:pt x="6705475" y="27238"/>
                  </a:lnTo>
                  <a:lnTo>
                    <a:pt x="6775961" y="30288"/>
                  </a:lnTo>
                  <a:lnTo>
                    <a:pt x="6846132" y="33493"/>
                  </a:lnTo>
                  <a:lnTo>
                    <a:pt x="6915983" y="36852"/>
                  </a:lnTo>
                  <a:lnTo>
                    <a:pt x="6985508" y="40365"/>
                  </a:lnTo>
                  <a:lnTo>
                    <a:pt x="7054702" y="44029"/>
                  </a:lnTo>
                  <a:lnTo>
                    <a:pt x="7123560" y="47845"/>
                  </a:lnTo>
                  <a:lnTo>
                    <a:pt x="7192076" y="51810"/>
                  </a:lnTo>
                  <a:lnTo>
                    <a:pt x="7260245" y="55925"/>
                  </a:lnTo>
                  <a:lnTo>
                    <a:pt x="7328062" y="60188"/>
                  </a:lnTo>
                  <a:lnTo>
                    <a:pt x="7395521" y="64598"/>
                  </a:lnTo>
                  <a:lnTo>
                    <a:pt x="7462618" y="69154"/>
                  </a:lnTo>
                  <a:lnTo>
                    <a:pt x="7529346" y="73854"/>
                  </a:lnTo>
                  <a:lnTo>
                    <a:pt x="7595701" y="78699"/>
                  </a:lnTo>
                  <a:lnTo>
                    <a:pt x="7661677" y="83687"/>
                  </a:lnTo>
                  <a:lnTo>
                    <a:pt x="7727270" y="88817"/>
                  </a:lnTo>
                  <a:lnTo>
                    <a:pt x="7792473" y="94089"/>
                  </a:lnTo>
                  <a:lnTo>
                    <a:pt x="7857281" y="99500"/>
                  </a:lnTo>
                  <a:lnTo>
                    <a:pt x="7921690" y="105050"/>
                  </a:lnTo>
                  <a:lnTo>
                    <a:pt x="7985693" y="110738"/>
                  </a:lnTo>
                  <a:lnTo>
                    <a:pt x="8049287" y="116563"/>
                  </a:lnTo>
                  <a:lnTo>
                    <a:pt x="8112464" y="122525"/>
                  </a:lnTo>
                  <a:lnTo>
                    <a:pt x="8175220" y="128621"/>
                  </a:lnTo>
                  <a:lnTo>
                    <a:pt x="8237550" y="134851"/>
                  </a:lnTo>
                  <a:lnTo>
                    <a:pt x="8299448" y="141214"/>
                  </a:lnTo>
                  <a:lnTo>
                    <a:pt x="8360910" y="147710"/>
                  </a:lnTo>
                  <a:lnTo>
                    <a:pt x="8421929" y="154336"/>
                  </a:lnTo>
                  <a:lnTo>
                    <a:pt x="8482500" y="161092"/>
                  </a:lnTo>
                  <a:lnTo>
                    <a:pt x="8542619" y="167977"/>
                  </a:lnTo>
                  <a:lnTo>
                    <a:pt x="8602280" y="174991"/>
                  </a:lnTo>
                  <a:lnTo>
                    <a:pt x="8661477" y="182131"/>
                  </a:lnTo>
                  <a:lnTo>
                    <a:pt x="8720206" y="189397"/>
                  </a:lnTo>
                  <a:lnTo>
                    <a:pt x="8778460" y="196788"/>
                  </a:lnTo>
                  <a:lnTo>
                    <a:pt x="8836236" y="204304"/>
                  </a:lnTo>
                  <a:lnTo>
                    <a:pt x="8893527" y="211942"/>
                  </a:lnTo>
                  <a:lnTo>
                    <a:pt x="8950328" y="219702"/>
                  </a:lnTo>
                  <a:lnTo>
                    <a:pt x="9006633" y="227583"/>
                  </a:lnTo>
                  <a:lnTo>
                    <a:pt x="9062439" y="235584"/>
                  </a:lnTo>
                  <a:lnTo>
                    <a:pt x="9117738" y="243704"/>
                  </a:lnTo>
                  <a:lnTo>
                    <a:pt x="9172527" y="251942"/>
                  </a:lnTo>
                  <a:lnTo>
                    <a:pt x="9226799" y="260297"/>
                  </a:lnTo>
                  <a:lnTo>
                    <a:pt x="9280549" y="268768"/>
                  </a:lnTo>
                  <a:lnTo>
                    <a:pt x="9333773" y="277354"/>
                  </a:lnTo>
                  <a:lnTo>
                    <a:pt x="9386464" y="286053"/>
                  </a:lnTo>
                  <a:lnTo>
                    <a:pt x="9438618" y="294866"/>
                  </a:lnTo>
                  <a:lnTo>
                    <a:pt x="9490229" y="303791"/>
                  </a:lnTo>
                  <a:lnTo>
                    <a:pt x="9541292" y="312826"/>
                  </a:lnTo>
                  <a:lnTo>
                    <a:pt x="9591802" y="321972"/>
                  </a:lnTo>
                  <a:lnTo>
                    <a:pt x="9641753" y="331226"/>
                  </a:lnTo>
                  <a:lnTo>
                    <a:pt x="9691140" y="340588"/>
                  </a:lnTo>
                  <a:lnTo>
                    <a:pt x="9739957" y="350058"/>
                  </a:lnTo>
                  <a:lnTo>
                    <a:pt x="9788200" y="359633"/>
                  </a:lnTo>
                  <a:lnTo>
                    <a:pt x="9835864" y="369313"/>
                  </a:lnTo>
                  <a:lnTo>
                    <a:pt x="9882942" y="379097"/>
                  </a:lnTo>
                  <a:lnTo>
                    <a:pt x="9929429" y="388984"/>
                  </a:lnTo>
                  <a:lnTo>
                    <a:pt x="9975321" y="398972"/>
                  </a:lnTo>
                  <a:lnTo>
                    <a:pt x="10020612" y="409062"/>
                  </a:lnTo>
                  <a:lnTo>
                    <a:pt x="10065296" y="419252"/>
                  </a:lnTo>
                  <a:lnTo>
                    <a:pt x="10109369" y="429540"/>
                  </a:lnTo>
                  <a:lnTo>
                    <a:pt x="10152825" y="439926"/>
                  </a:lnTo>
                  <a:lnTo>
                    <a:pt x="10195659" y="450409"/>
                  </a:lnTo>
                  <a:lnTo>
                    <a:pt x="10237865" y="460989"/>
                  </a:lnTo>
                  <a:lnTo>
                    <a:pt x="10279438" y="471662"/>
                  </a:lnTo>
                  <a:lnTo>
                    <a:pt x="10320373" y="482430"/>
                  </a:lnTo>
                  <a:lnTo>
                    <a:pt x="10360665" y="493291"/>
                  </a:lnTo>
                  <a:lnTo>
                    <a:pt x="10400308" y="504243"/>
                  </a:lnTo>
                  <a:lnTo>
                    <a:pt x="10439297" y="515287"/>
                  </a:lnTo>
                  <a:lnTo>
                    <a:pt x="10477627" y="526420"/>
                  </a:lnTo>
                  <a:lnTo>
                    <a:pt x="10515293" y="537642"/>
                  </a:lnTo>
                  <a:lnTo>
                    <a:pt x="10552288" y="548952"/>
                  </a:lnTo>
                  <a:lnTo>
                    <a:pt x="10624248" y="571831"/>
                  </a:lnTo>
                  <a:lnTo>
                    <a:pt x="10693465" y="595050"/>
                  </a:lnTo>
                  <a:lnTo>
                    <a:pt x="10759897" y="618600"/>
                  </a:lnTo>
                  <a:lnTo>
                    <a:pt x="10823501" y="642473"/>
                  </a:lnTo>
                  <a:lnTo>
                    <a:pt x="10884235" y="666662"/>
                  </a:lnTo>
                  <a:lnTo>
                    <a:pt x="10942056" y="691158"/>
                  </a:lnTo>
                  <a:lnTo>
                    <a:pt x="10996923" y="715952"/>
                  </a:lnTo>
                  <a:lnTo>
                    <a:pt x="11048793" y="741039"/>
                  </a:lnTo>
                  <a:lnTo>
                    <a:pt x="11097623" y="766408"/>
                  </a:lnTo>
                  <a:lnTo>
                    <a:pt x="11143371" y="792052"/>
                  </a:lnTo>
                  <a:lnTo>
                    <a:pt x="11185995" y="817963"/>
                  </a:lnTo>
                  <a:lnTo>
                    <a:pt x="11225453" y="844134"/>
                  </a:lnTo>
                  <a:lnTo>
                    <a:pt x="11261701" y="870555"/>
                  </a:lnTo>
                  <a:lnTo>
                    <a:pt x="11294699" y="897220"/>
                  </a:lnTo>
                  <a:lnTo>
                    <a:pt x="11324403" y="924119"/>
                  </a:lnTo>
                  <a:lnTo>
                    <a:pt x="11362690" y="964891"/>
                  </a:lnTo>
                  <a:lnTo>
                    <a:pt x="11393329" y="1006147"/>
                  </a:lnTo>
                  <a:lnTo>
                    <a:pt x="11416176" y="1047859"/>
                  </a:lnTo>
                  <a:lnTo>
                    <a:pt x="11431088" y="1090000"/>
                  </a:lnTo>
                  <a:lnTo>
                    <a:pt x="11437923" y="1132544"/>
                  </a:lnTo>
                  <a:lnTo>
                    <a:pt x="11438381" y="1146809"/>
                  </a:lnTo>
                  <a:lnTo>
                    <a:pt x="11437923" y="1161075"/>
                  </a:lnTo>
                  <a:lnTo>
                    <a:pt x="11431088" y="1203619"/>
                  </a:lnTo>
                  <a:lnTo>
                    <a:pt x="11416176" y="1245760"/>
                  </a:lnTo>
                  <a:lnTo>
                    <a:pt x="11393329" y="1287472"/>
                  </a:lnTo>
                  <a:lnTo>
                    <a:pt x="11362690" y="1328728"/>
                  </a:lnTo>
                  <a:lnTo>
                    <a:pt x="11324403" y="1369500"/>
                  </a:lnTo>
                  <a:lnTo>
                    <a:pt x="11294699" y="1396399"/>
                  </a:lnTo>
                  <a:lnTo>
                    <a:pt x="11261701" y="1423064"/>
                  </a:lnTo>
                  <a:lnTo>
                    <a:pt x="11225453" y="1449485"/>
                  </a:lnTo>
                  <a:lnTo>
                    <a:pt x="11185995" y="1475656"/>
                  </a:lnTo>
                  <a:lnTo>
                    <a:pt x="11143371" y="1501567"/>
                  </a:lnTo>
                  <a:lnTo>
                    <a:pt x="11097623" y="1527211"/>
                  </a:lnTo>
                  <a:lnTo>
                    <a:pt x="11048793" y="1552580"/>
                  </a:lnTo>
                  <a:lnTo>
                    <a:pt x="10996923" y="1577667"/>
                  </a:lnTo>
                  <a:lnTo>
                    <a:pt x="10942056" y="1602461"/>
                  </a:lnTo>
                  <a:lnTo>
                    <a:pt x="10884235" y="1626957"/>
                  </a:lnTo>
                  <a:lnTo>
                    <a:pt x="10823501" y="1651146"/>
                  </a:lnTo>
                  <a:lnTo>
                    <a:pt x="10759897" y="1675019"/>
                  </a:lnTo>
                  <a:lnTo>
                    <a:pt x="10693465" y="1698569"/>
                  </a:lnTo>
                  <a:lnTo>
                    <a:pt x="10624248" y="1721788"/>
                  </a:lnTo>
                  <a:lnTo>
                    <a:pt x="10552288" y="1744667"/>
                  </a:lnTo>
                  <a:lnTo>
                    <a:pt x="10515293" y="1755977"/>
                  </a:lnTo>
                  <a:lnTo>
                    <a:pt x="10477627" y="1767199"/>
                  </a:lnTo>
                  <a:lnTo>
                    <a:pt x="10439297" y="1778332"/>
                  </a:lnTo>
                  <a:lnTo>
                    <a:pt x="10400308" y="1789376"/>
                  </a:lnTo>
                  <a:lnTo>
                    <a:pt x="10360665" y="1800328"/>
                  </a:lnTo>
                  <a:lnTo>
                    <a:pt x="10320373" y="1811189"/>
                  </a:lnTo>
                  <a:lnTo>
                    <a:pt x="10279438" y="1821957"/>
                  </a:lnTo>
                  <a:lnTo>
                    <a:pt x="10237865" y="1832630"/>
                  </a:lnTo>
                  <a:lnTo>
                    <a:pt x="10195659" y="1843210"/>
                  </a:lnTo>
                  <a:lnTo>
                    <a:pt x="10152825" y="1853693"/>
                  </a:lnTo>
                  <a:lnTo>
                    <a:pt x="10109369" y="1864079"/>
                  </a:lnTo>
                  <a:lnTo>
                    <a:pt x="10065296" y="1874367"/>
                  </a:lnTo>
                  <a:lnTo>
                    <a:pt x="10020612" y="1884557"/>
                  </a:lnTo>
                  <a:lnTo>
                    <a:pt x="9975321" y="1894647"/>
                  </a:lnTo>
                  <a:lnTo>
                    <a:pt x="9929429" y="1904635"/>
                  </a:lnTo>
                  <a:lnTo>
                    <a:pt x="9882942" y="1914522"/>
                  </a:lnTo>
                  <a:lnTo>
                    <a:pt x="9835864" y="1924306"/>
                  </a:lnTo>
                  <a:lnTo>
                    <a:pt x="9788200" y="1933986"/>
                  </a:lnTo>
                  <a:lnTo>
                    <a:pt x="9739957" y="1943561"/>
                  </a:lnTo>
                  <a:lnTo>
                    <a:pt x="9691140" y="1953031"/>
                  </a:lnTo>
                  <a:lnTo>
                    <a:pt x="9641753" y="1962393"/>
                  </a:lnTo>
                  <a:lnTo>
                    <a:pt x="9591802" y="1971647"/>
                  </a:lnTo>
                  <a:lnTo>
                    <a:pt x="9541292" y="1980793"/>
                  </a:lnTo>
                  <a:lnTo>
                    <a:pt x="9490229" y="1989828"/>
                  </a:lnTo>
                  <a:lnTo>
                    <a:pt x="9438618" y="1998753"/>
                  </a:lnTo>
                  <a:lnTo>
                    <a:pt x="9386464" y="2007566"/>
                  </a:lnTo>
                  <a:lnTo>
                    <a:pt x="9333773" y="2016265"/>
                  </a:lnTo>
                  <a:lnTo>
                    <a:pt x="9280549" y="2024851"/>
                  </a:lnTo>
                  <a:lnTo>
                    <a:pt x="9226799" y="2033322"/>
                  </a:lnTo>
                  <a:lnTo>
                    <a:pt x="9172527" y="2041677"/>
                  </a:lnTo>
                  <a:lnTo>
                    <a:pt x="9117738" y="2049915"/>
                  </a:lnTo>
                  <a:lnTo>
                    <a:pt x="9062439" y="2058035"/>
                  </a:lnTo>
                  <a:lnTo>
                    <a:pt x="9006633" y="2066036"/>
                  </a:lnTo>
                  <a:lnTo>
                    <a:pt x="8950328" y="2073917"/>
                  </a:lnTo>
                  <a:lnTo>
                    <a:pt x="8893527" y="2081677"/>
                  </a:lnTo>
                  <a:lnTo>
                    <a:pt x="8836236" y="2089315"/>
                  </a:lnTo>
                  <a:lnTo>
                    <a:pt x="8778460" y="2096831"/>
                  </a:lnTo>
                  <a:lnTo>
                    <a:pt x="8734900" y="2102357"/>
                  </a:lnTo>
                </a:path>
                <a:path w="11438890" h="2102484">
                  <a:moveTo>
                    <a:pt x="2042827" y="2102357"/>
                  </a:moveTo>
                  <a:lnTo>
                    <a:pt x="1999266" y="2096831"/>
                  </a:lnTo>
                  <a:lnTo>
                    <a:pt x="1941491" y="2089315"/>
                  </a:lnTo>
                  <a:lnTo>
                    <a:pt x="1884200" y="2081677"/>
                  </a:lnTo>
                  <a:lnTo>
                    <a:pt x="1827399" y="2073917"/>
                  </a:lnTo>
                  <a:lnTo>
                    <a:pt x="1771094" y="2066036"/>
                  </a:lnTo>
                  <a:lnTo>
                    <a:pt x="1715288" y="2058035"/>
                  </a:lnTo>
                  <a:lnTo>
                    <a:pt x="1659989" y="2049915"/>
                  </a:lnTo>
                  <a:lnTo>
                    <a:pt x="1605200" y="2041677"/>
                  </a:lnTo>
                  <a:lnTo>
                    <a:pt x="1550928" y="2033322"/>
                  </a:lnTo>
                  <a:lnTo>
                    <a:pt x="1497178" y="2024851"/>
                  </a:lnTo>
                  <a:lnTo>
                    <a:pt x="1443954" y="2016265"/>
                  </a:lnTo>
                  <a:lnTo>
                    <a:pt x="1391263" y="2007566"/>
                  </a:lnTo>
                  <a:lnTo>
                    <a:pt x="1339109" y="1998753"/>
                  </a:lnTo>
                  <a:lnTo>
                    <a:pt x="1287498" y="1989828"/>
                  </a:lnTo>
                  <a:lnTo>
                    <a:pt x="1236435" y="1980793"/>
                  </a:lnTo>
                  <a:lnTo>
                    <a:pt x="1185925" y="1971647"/>
                  </a:lnTo>
                  <a:lnTo>
                    <a:pt x="1135974" y="1962393"/>
                  </a:lnTo>
                  <a:lnTo>
                    <a:pt x="1086587" y="1953031"/>
                  </a:lnTo>
                  <a:lnTo>
                    <a:pt x="1037770" y="1943561"/>
                  </a:lnTo>
                  <a:lnTo>
                    <a:pt x="989527" y="1933986"/>
                  </a:lnTo>
                  <a:lnTo>
                    <a:pt x="941863" y="1924306"/>
                  </a:lnTo>
                  <a:lnTo>
                    <a:pt x="894785" y="1914522"/>
                  </a:lnTo>
                  <a:lnTo>
                    <a:pt x="848298" y="1904635"/>
                  </a:lnTo>
                  <a:lnTo>
                    <a:pt x="802406" y="1894647"/>
                  </a:lnTo>
                  <a:lnTo>
                    <a:pt x="757115" y="1884557"/>
                  </a:lnTo>
                  <a:lnTo>
                    <a:pt x="712431" y="1874367"/>
                  </a:lnTo>
                  <a:lnTo>
                    <a:pt x="668358" y="1864079"/>
                  </a:lnTo>
                  <a:lnTo>
                    <a:pt x="624902" y="1853693"/>
                  </a:lnTo>
                  <a:lnTo>
                    <a:pt x="582068" y="1843210"/>
                  </a:lnTo>
                  <a:lnTo>
                    <a:pt x="539862" y="1832630"/>
                  </a:lnTo>
                  <a:lnTo>
                    <a:pt x="498289" y="1821957"/>
                  </a:lnTo>
                  <a:lnTo>
                    <a:pt x="457354" y="1811189"/>
                  </a:lnTo>
                  <a:lnTo>
                    <a:pt x="417062" y="1800328"/>
                  </a:lnTo>
                  <a:lnTo>
                    <a:pt x="377419" y="1789376"/>
                  </a:lnTo>
                  <a:lnTo>
                    <a:pt x="338430" y="1778332"/>
                  </a:lnTo>
                  <a:lnTo>
                    <a:pt x="300100" y="1767199"/>
                  </a:lnTo>
                  <a:lnTo>
                    <a:pt x="262434" y="1755977"/>
                  </a:lnTo>
                  <a:lnTo>
                    <a:pt x="225439" y="1744667"/>
                  </a:lnTo>
                  <a:lnTo>
                    <a:pt x="153479" y="1721788"/>
                  </a:lnTo>
                  <a:lnTo>
                    <a:pt x="84262" y="1698569"/>
                  </a:lnTo>
                  <a:lnTo>
                    <a:pt x="17830" y="1675019"/>
                  </a:lnTo>
                  <a:lnTo>
                    <a:pt x="0" y="1668423"/>
                  </a:lnTo>
                </a:path>
              </a:pathLst>
            </a:custGeom>
            <a:ln w="4445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5459"/>
            <a:chOff x="0" y="0"/>
            <a:chExt cx="12192000" cy="685545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52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99872" y="147828"/>
              <a:ext cx="4216908" cy="44942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1563" y="321563"/>
            <a:ext cx="11548757" cy="6204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D642D3F-3FD5-8948-94D0-2F4BDE01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7054"/>
            <a:ext cx="12179300" cy="8094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5D2F8-068A-8B48-8C1E-92B8FCE0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Good Pandemic Science Communication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A82EDA7-9BAC-C248-913E-D48DF0D8F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967" y="1690688"/>
            <a:ext cx="5664200" cy="454130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Clear</a:t>
            </a:r>
          </a:p>
          <a:p>
            <a:r>
              <a:rPr lang="en-GB" dirty="0">
                <a:solidFill>
                  <a:schemeClr val="bg1"/>
                </a:solidFill>
              </a:rPr>
              <a:t>Transparent</a:t>
            </a:r>
          </a:p>
          <a:p>
            <a:r>
              <a:rPr lang="en-GB" dirty="0">
                <a:solidFill>
                  <a:schemeClr val="bg1"/>
                </a:solidFill>
              </a:rPr>
              <a:t>Open</a:t>
            </a:r>
          </a:p>
          <a:p>
            <a:r>
              <a:rPr lang="en-GB" dirty="0">
                <a:solidFill>
                  <a:schemeClr val="bg1"/>
                </a:solidFill>
              </a:rPr>
              <a:t>Rapid Reliable Information</a:t>
            </a:r>
          </a:p>
          <a:p>
            <a:r>
              <a:rPr lang="en-GB" dirty="0">
                <a:solidFill>
                  <a:schemeClr val="bg1"/>
                </a:solidFill>
              </a:rPr>
              <a:t>Reached every corner of society via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Print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Radio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TV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Online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60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5223" y="43961"/>
            <a:ext cx="11033760" cy="6814184"/>
            <a:chOff x="645223" y="43961"/>
            <a:chExt cx="11033760" cy="6814184"/>
          </a:xfrm>
        </p:grpSpPr>
        <p:sp>
          <p:nvSpPr>
            <p:cNvPr id="3" name="object 3"/>
            <p:cNvSpPr/>
            <p:nvPr/>
          </p:nvSpPr>
          <p:spPr>
            <a:xfrm>
              <a:off x="645223" y="43961"/>
              <a:ext cx="11033426" cy="68140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830312" y="662939"/>
              <a:ext cx="3126105" cy="1868805"/>
            </a:xfrm>
            <a:custGeom>
              <a:avLst/>
              <a:gdLst/>
              <a:ahLst/>
              <a:cxnLst/>
              <a:rect l="l" t="t" r="r" b="b"/>
              <a:pathLst>
                <a:path w="3126104" h="1868805">
                  <a:moveTo>
                    <a:pt x="3125724" y="0"/>
                  </a:moveTo>
                  <a:lnTo>
                    <a:pt x="0" y="0"/>
                  </a:lnTo>
                  <a:lnTo>
                    <a:pt x="0" y="1868424"/>
                  </a:lnTo>
                  <a:lnTo>
                    <a:pt x="3125724" y="1868424"/>
                  </a:lnTo>
                  <a:lnTo>
                    <a:pt x="3125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830312" y="662939"/>
              <a:ext cx="3126105" cy="1868805"/>
            </a:xfrm>
            <a:custGeom>
              <a:avLst/>
              <a:gdLst/>
              <a:ahLst/>
              <a:cxnLst/>
              <a:rect l="l" t="t" r="r" b="b"/>
              <a:pathLst>
                <a:path w="3126104" h="1868805">
                  <a:moveTo>
                    <a:pt x="0" y="0"/>
                  </a:moveTo>
                  <a:lnTo>
                    <a:pt x="3125724" y="0"/>
                  </a:lnTo>
                  <a:lnTo>
                    <a:pt x="3125724" y="1868424"/>
                  </a:lnTo>
                  <a:lnTo>
                    <a:pt x="0" y="186842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182965" y="1157376"/>
            <a:ext cx="24193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  <a:hlinkClick r:id="rId3"/>
              </a:rPr>
              <a:t>marinajoubert@sun.ac.za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@marinajoubert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#IOS21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Science  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23-25 June,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Promoting Coherence About Impact Within the Science Eco-system</Template>
  <TotalTime>16</TotalTime>
  <Words>982</Words>
  <Application>Microsoft Office PowerPoint</Application>
  <PresentationFormat>Breedbeeld</PresentationFormat>
  <Paragraphs>193</Paragraphs>
  <Slides>91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4</vt:i4>
      </vt:variant>
      <vt:variant>
        <vt:lpstr>Diatitels</vt:lpstr>
      </vt:variant>
      <vt:variant>
        <vt:i4>91</vt:i4>
      </vt:variant>
    </vt:vector>
  </HeadingPairs>
  <TitlesOfParts>
    <vt:vector size="104" baseType="lpstr">
      <vt:lpstr>Arial</vt:lpstr>
      <vt:lpstr>Calibri</vt:lpstr>
      <vt:lpstr>Calibri Light</vt:lpstr>
      <vt:lpstr>Carlito</vt:lpstr>
      <vt:lpstr>Courier New</vt:lpstr>
      <vt:lpstr>Garamond</vt:lpstr>
      <vt:lpstr>Lato</vt:lpstr>
      <vt:lpstr>Times New Roman</vt:lpstr>
      <vt:lpstr>Trebuchet MS</vt:lpstr>
      <vt:lpstr>Kantoorthema</vt:lpstr>
      <vt:lpstr>Office Theme</vt:lpstr>
      <vt:lpstr>1_Office Theme</vt:lpstr>
      <vt:lpstr>2_Office Theme</vt:lpstr>
      <vt:lpstr>PowerPoint-presentatie</vt:lpstr>
      <vt:lpstr>PowerPoint-presentatie</vt:lpstr>
      <vt:lpstr>PowerPoint-presentatie</vt:lpstr>
      <vt:lpstr>Is Science Communication Accessible?</vt:lpstr>
      <vt:lpstr>Science Communication</vt:lpstr>
      <vt:lpstr>During COVID-19, science communication was never been more vital, drawing a new audience</vt:lpstr>
      <vt:lpstr>Science held the missing piece of the puzzle.</vt:lpstr>
      <vt:lpstr>During COVID-19, national scientists and experts became the ‘new’ science and health journalists</vt:lpstr>
      <vt:lpstr>Good Pandemic Science Communication</vt:lpstr>
      <vt:lpstr>But was it accessible to all? </vt:lpstr>
      <vt:lpstr>Accessibility</vt:lpstr>
      <vt:lpstr>What accessibility actually means</vt:lpstr>
      <vt:lpstr>Leave No One Behind</vt:lpstr>
      <vt:lpstr>Inclusive Communication Needs Inclusive Design</vt:lpstr>
      <vt:lpstr>There’s no such thing as normal</vt:lpstr>
      <vt:lpstr>Legislation and Regulations</vt:lpstr>
      <vt:lpstr>Inclusive Communication Recommendations</vt:lpstr>
      <vt:lpstr>PowerPoint-presentatie</vt:lpstr>
      <vt:lpstr>Battlefield:  social media!</vt:lpstr>
      <vt:lpstr>PowerPoint-presentatie</vt:lpstr>
      <vt:lpstr>PowerPoint-presentatie</vt:lpstr>
      <vt:lpstr> We have opposing sides  and innocent civilians get hurt</vt:lpstr>
      <vt:lpstr> We have opposing sides  and innocent civilians get hurt</vt:lpstr>
      <vt:lpstr>PowerPoint-presentatie</vt:lpstr>
      <vt:lpstr>PowerPoint-presentatie</vt:lpstr>
      <vt:lpstr>PowerPoint-presentatie</vt:lpstr>
      <vt:lpstr> We have opposing sides  and innocent civilians get hurt</vt:lpstr>
      <vt:lpstr>PowerPoint-presentatie</vt:lpstr>
      <vt:lpstr>Training?  04.03.2020, day 0</vt:lpstr>
      <vt:lpstr>Training?  04.03.2020, day 0</vt:lpstr>
      <vt:lpstr>Intelligence? Yes – like infiltration</vt:lpstr>
      <vt:lpstr>Yes, you can be harmed on a battlefield</vt:lpstr>
      <vt:lpstr>PowerPoint-presentatie</vt:lpstr>
      <vt:lpstr>PowerPoint-presentatie</vt:lpstr>
      <vt:lpstr>PowerPoint-presentatie</vt:lpstr>
      <vt:lpstr>… complaint to Professional Liability Ombudsman…</vt:lpstr>
      <vt:lpstr>Fired from  Postgraduate  Medical  Education  Centre</vt:lpstr>
      <vt:lpstr>PowerPoint-presentatie</vt:lpstr>
      <vt:lpstr>PowerPoint-presentatie</vt:lpstr>
      <vt:lpstr>Conclusion:</vt:lpstr>
      <vt:lpstr>Find your place in that info-war:</vt:lpstr>
      <vt:lpstr>What would really help?</vt:lpstr>
      <vt:lpstr>PowerPoint-presentatie</vt:lpstr>
      <vt:lpstr>Spoiler: Government is not always on your side!!!</vt:lpstr>
      <vt:lpstr>PowerPoint-presentatie</vt:lpstr>
      <vt:lpstr>Fired from  Postgraduate  Medical  Education  Centre</vt:lpstr>
      <vt:lpstr>PowerPoint-presentatie</vt:lpstr>
      <vt:lpstr>Being INDEPENDENT</vt:lpstr>
      <vt:lpstr>Battlefield:  social media!</vt:lpstr>
      <vt:lpstr>PowerPoint-presentatie</vt:lpstr>
      <vt:lpstr>When scientists become media stars</vt:lpstr>
      <vt:lpstr>PowerPoint-presentatie</vt:lpstr>
      <vt:lpstr>Visible scientists</vt:lpstr>
      <vt:lpstr>PowerPoint-presentatie</vt:lpstr>
      <vt:lpstr>“stars that grip the public  imagination”</vt:lpstr>
      <vt:lpstr>PowerPoint-presentatie</vt:lpstr>
      <vt:lpstr>PowerPoint-presentatie</vt:lpstr>
      <vt:lpstr>PowerPoint-presentatie</vt:lpstr>
      <vt:lpstr>PowerPoint-presentatie</vt:lpstr>
      <vt:lpstr>March for science,  April 14, 2018  Durban, South Africa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Youssef Ramadan</cp:lastModifiedBy>
  <cp:revision>2</cp:revision>
  <dcterms:created xsi:type="dcterms:W3CDTF">2021-06-30T09:07:03Z</dcterms:created>
  <dcterms:modified xsi:type="dcterms:W3CDTF">2021-06-30T09:23:30Z</dcterms:modified>
</cp:coreProperties>
</file>